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5" r:id="rId2"/>
    <p:sldId id="435" r:id="rId3"/>
    <p:sldId id="436" r:id="rId4"/>
    <p:sldId id="490" r:id="rId5"/>
    <p:sldId id="463" r:id="rId6"/>
    <p:sldId id="464" r:id="rId7"/>
    <p:sldId id="465" r:id="rId8"/>
    <p:sldId id="466" r:id="rId9"/>
    <p:sldId id="467" r:id="rId10"/>
    <p:sldId id="468" r:id="rId11"/>
    <p:sldId id="469" r:id="rId12"/>
    <p:sldId id="470" r:id="rId13"/>
    <p:sldId id="471" r:id="rId14"/>
    <p:sldId id="472" r:id="rId15"/>
    <p:sldId id="473" r:id="rId16"/>
    <p:sldId id="474" r:id="rId17"/>
    <p:sldId id="475" r:id="rId18"/>
    <p:sldId id="476" r:id="rId19"/>
    <p:sldId id="477" r:id="rId20"/>
    <p:sldId id="478" r:id="rId21"/>
    <p:sldId id="479" r:id="rId22"/>
    <p:sldId id="480" r:id="rId23"/>
    <p:sldId id="481" r:id="rId24"/>
    <p:sldId id="482" r:id="rId25"/>
    <p:sldId id="483" r:id="rId26"/>
    <p:sldId id="484" r:id="rId27"/>
    <p:sldId id="485" r:id="rId28"/>
    <p:sldId id="486" r:id="rId29"/>
    <p:sldId id="487" r:id="rId30"/>
    <p:sldId id="488" r:id="rId31"/>
    <p:sldId id="489" r:id="rId32"/>
    <p:sldId id="460" r:id="rId33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6679"/>
    <a:srgbClr val="F9D194"/>
    <a:srgbClr val="F9F9F8"/>
    <a:srgbClr val="EDF0EE"/>
    <a:srgbClr val="215758"/>
    <a:srgbClr val="2F5B50"/>
    <a:srgbClr val="F9F9F9"/>
    <a:srgbClr val="ACB398"/>
    <a:srgbClr val="FBFCFF"/>
    <a:srgbClr val="FE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878" autoAdjust="0"/>
  </p:normalViewPr>
  <p:slideViewPr>
    <p:cSldViewPr snapToGrid="0">
      <p:cViewPr varScale="1">
        <p:scale>
          <a:sx n="68" d="100"/>
          <a:sy n="68" d="100"/>
        </p:scale>
        <p:origin x="580" y="32"/>
      </p:cViewPr>
      <p:guideLst/>
    </p:cSldViewPr>
  </p:slideViewPr>
  <p:notesTextViewPr>
    <p:cViewPr>
      <p:scale>
        <a:sx n="33" d="100"/>
        <a:sy n="33" d="100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2023/6/14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2023/6/14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49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6906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499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155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37485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405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49980" algn="l" defTabSz="9124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10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07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522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1399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97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331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681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937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941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015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77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975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875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1917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050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102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393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268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1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9446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40668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145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5572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1663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2464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25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6965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25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68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8867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2263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1623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591A822C-9BD4-8FC8-AB19-D1ADE55E5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1284"/>
          <a:stretch>
            <a:fillRect/>
          </a:stretch>
        </p:blipFill>
        <p:spPr>
          <a:xfrm>
            <a:off x="0" y="702362"/>
            <a:ext cx="12192000" cy="6155638"/>
          </a:xfrm>
          <a:custGeom>
            <a:avLst/>
            <a:gdLst>
              <a:gd name="connsiteX0" fmla="*/ 0 w 12192000"/>
              <a:gd name="connsiteY0" fmla="*/ 0 h 6155638"/>
              <a:gd name="connsiteX1" fmla="*/ 12192000 w 12192000"/>
              <a:gd name="connsiteY1" fmla="*/ 0 h 6155638"/>
              <a:gd name="connsiteX2" fmla="*/ 12192000 w 12192000"/>
              <a:gd name="connsiteY2" fmla="*/ 6155638 h 6155638"/>
              <a:gd name="connsiteX3" fmla="*/ 0 w 12192000"/>
              <a:gd name="connsiteY3" fmla="*/ 6155638 h 615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155638">
                <a:moveTo>
                  <a:pt x="0" y="0"/>
                </a:moveTo>
                <a:lnTo>
                  <a:pt x="12192000" y="0"/>
                </a:lnTo>
                <a:lnTo>
                  <a:pt x="12192000" y="6155638"/>
                </a:lnTo>
                <a:lnTo>
                  <a:pt x="0" y="6155638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8997BF8-A2DB-A7B0-075A-B3D22A2B4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 b="25724"/>
          <a:stretch>
            <a:fillRect/>
          </a:stretch>
        </p:blipFill>
        <p:spPr>
          <a:xfrm>
            <a:off x="0" y="2226362"/>
            <a:ext cx="12192000" cy="4631638"/>
          </a:xfrm>
          <a:custGeom>
            <a:avLst/>
            <a:gdLst>
              <a:gd name="connsiteX0" fmla="*/ 0 w 12192000"/>
              <a:gd name="connsiteY0" fmla="*/ 0 h 4631638"/>
              <a:gd name="connsiteX1" fmla="*/ 12192000 w 12192000"/>
              <a:gd name="connsiteY1" fmla="*/ 0 h 4631638"/>
              <a:gd name="connsiteX2" fmla="*/ 12192000 w 12192000"/>
              <a:gd name="connsiteY2" fmla="*/ 4631638 h 4631638"/>
              <a:gd name="connsiteX3" fmla="*/ 0 w 12192000"/>
              <a:gd name="connsiteY3" fmla="*/ 4631638 h 4631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4631638">
                <a:moveTo>
                  <a:pt x="0" y="0"/>
                </a:moveTo>
                <a:lnTo>
                  <a:pt x="12192000" y="0"/>
                </a:lnTo>
                <a:lnTo>
                  <a:pt x="12192000" y="4631638"/>
                </a:lnTo>
                <a:lnTo>
                  <a:pt x="0" y="4631638"/>
                </a:lnTo>
                <a:close/>
              </a:path>
            </a:pathLst>
          </a:custGeom>
        </p:spPr>
      </p:pic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508C164-94B4-42D0-0C1D-B378843C76FD}"/>
              </a:ext>
            </a:extLst>
          </p:cNvPr>
          <p:cNvSpPr/>
          <p:nvPr userDrawn="1"/>
        </p:nvSpPr>
        <p:spPr>
          <a:xfrm rot="10800000">
            <a:off x="0" y="6034701"/>
            <a:ext cx="12192000" cy="823298"/>
          </a:xfrm>
          <a:custGeom>
            <a:avLst/>
            <a:gdLst>
              <a:gd name="connsiteX0" fmla="*/ 6092419 w 12192000"/>
              <a:gd name="connsiteY0" fmla="*/ 823298 h 823298"/>
              <a:gd name="connsiteX1" fmla="*/ 252509 w 12192000"/>
              <a:gd name="connsiteY1" fmla="*/ 270120 h 823298"/>
              <a:gd name="connsiteX2" fmla="*/ 0 w 12192000"/>
              <a:gd name="connsiteY2" fmla="*/ 211097 h 823298"/>
              <a:gd name="connsiteX3" fmla="*/ 0 w 12192000"/>
              <a:gd name="connsiteY3" fmla="*/ 0 h 823298"/>
              <a:gd name="connsiteX4" fmla="*/ 12192000 w 12192000"/>
              <a:gd name="connsiteY4" fmla="*/ 0 h 823298"/>
              <a:gd name="connsiteX5" fmla="*/ 12192000 w 12192000"/>
              <a:gd name="connsiteY5" fmla="*/ 209423 h 823298"/>
              <a:gd name="connsiteX6" fmla="*/ 11932330 w 12192000"/>
              <a:gd name="connsiteY6" fmla="*/ 270120 h 823298"/>
              <a:gd name="connsiteX7" fmla="*/ 6092419 w 12192000"/>
              <a:gd name="connsiteY7" fmla="*/ 823298 h 823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823298">
                <a:moveTo>
                  <a:pt x="6092419" y="823298"/>
                </a:moveTo>
                <a:cubicBezTo>
                  <a:pt x="3843896" y="823298"/>
                  <a:pt x="1794936" y="613819"/>
                  <a:pt x="252509" y="270120"/>
                </a:cubicBezTo>
                <a:lnTo>
                  <a:pt x="0" y="21109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09423"/>
                </a:lnTo>
                <a:lnTo>
                  <a:pt x="11932330" y="270120"/>
                </a:lnTo>
                <a:cubicBezTo>
                  <a:pt x="10389903" y="613819"/>
                  <a:pt x="8340943" y="823298"/>
                  <a:pt x="6092419" y="823298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8D9C0DE7-8903-5F6C-415A-95318181EC99}"/>
              </a:ext>
            </a:extLst>
          </p:cNvPr>
          <p:cNvSpPr/>
          <p:nvPr userDrawn="1"/>
        </p:nvSpPr>
        <p:spPr>
          <a:xfrm>
            <a:off x="-8502342" y="6506692"/>
            <a:ext cx="24697848" cy="7138910"/>
          </a:xfrm>
          <a:prstGeom prst="ellipse">
            <a:avLst/>
          </a:prstGeom>
          <a:noFill/>
          <a:ln w="25400">
            <a:gradFill>
              <a:gsLst>
                <a:gs pos="0">
                  <a:schemeClr val="bg1"/>
                </a:gs>
                <a:gs pos="17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89" y="365780"/>
            <a:ext cx="10515224" cy="1324636"/>
          </a:xfrm>
          <a:prstGeom prst="rect">
            <a:avLst/>
          </a:prstGeom>
        </p:spPr>
        <p:txBody>
          <a:bodyPr vert="horz" lIns="86694" tIns="43347" rIns="86694" bIns="43347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89" y="1825890"/>
            <a:ext cx="10515224" cy="4351729"/>
          </a:xfrm>
          <a:prstGeom prst="rect">
            <a:avLst/>
          </a:prstGeom>
        </p:spPr>
        <p:txBody>
          <a:bodyPr vert="horz" lIns="86694" tIns="43347" rIns="86694" bIns="43347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89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2BF82D2-7A68-459D-A996-9BDDA2518FA4}" type="datetimeFigureOut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2023/6/14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413" y="6356747"/>
            <a:ext cx="4115176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1166" y="6356747"/>
            <a:ext cx="2742447" cy="364275"/>
          </a:xfrm>
          <a:prstGeom prst="rect">
            <a:avLst/>
          </a:prstGeom>
        </p:spPr>
        <p:txBody>
          <a:bodyPr vert="horz" lIns="86694" tIns="43347" rIns="86694" bIns="43347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3E01EE5D-26FB-46D5-A381-ECFB35BF1D34}" type="slidenum">
              <a:rPr lang="zh-CN" altLang="en-US" smtClean="0">
                <a:solidFill>
                  <a:srgbClr val="393939">
                    <a:tint val="75000"/>
                  </a:srgb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en-US">
              <a:solidFill>
                <a:srgbClr val="393939">
                  <a:tint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866775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535" indent="-216535" algn="l" defTabSz="866775" rtl="0" eaLnBrk="1" latinLnBrk="0" hangingPunct="1">
        <a:lnSpc>
          <a:spcPct val="90000"/>
        </a:lnSpc>
        <a:spcBef>
          <a:spcPts val="9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4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01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2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38379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7495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20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4270" indent="-216535" algn="l" defTabSz="866775" rtl="0" eaLnBrk="1" latinLnBrk="0" hangingPunct="1">
        <a:lnSpc>
          <a:spcPct val="90000"/>
        </a:lnSpc>
        <a:spcBef>
          <a:spcPts val="47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70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677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48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18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25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096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030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7735" algn="l" defTabSz="866775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88AAF4B-8FFB-8B09-F1FC-4976DAC8839A}"/>
              </a:ext>
            </a:extLst>
          </p:cNvPr>
          <p:cNvSpPr/>
          <p:nvPr/>
        </p:nvSpPr>
        <p:spPr>
          <a:xfrm rot="10800000">
            <a:off x="0" y="4810357"/>
            <a:ext cx="12192000" cy="2146083"/>
          </a:xfrm>
          <a:custGeom>
            <a:avLst/>
            <a:gdLst>
              <a:gd name="connsiteX0" fmla="*/ 6092419 w 12192000"/>
              <a:gd name="connsiteY0" fmla="*/ 2146083 h 2146083"/>
              <a:gd name="connsiteX1" fmla="*/ 252509 w 12192000"/>
              <a:gd name="connsiteY1" fmla="*/ 1592905 h 2146083"/>
              <a:gd name="connsiteX2" fmla="*/ 0 w 12192000"/>
              <a:gd name="connsiteY2" fmla="*/ 1533882 h 2146083"/>
              <a:gd name="connsiteX3" fmla="*/ 0 w 12192000"/>
              <a:gd name="connsiteY3" fmla="*/ 792522 h 2146083"/>
              <a:gd name="connsiteX4" fmla="*/ 0 w 12192000"/>
              <a:gd name="connsiteY4" fmla="*/ 741360 h 2146083"/>
              <a:gd name="connsiteX5" fmla="*/ 0 w 12192000"/>
              <a:gd name="connsiteY5" fmla="*/ 0 h 2146083"/>
              <a:gd name="connsiteX6" fmla="*/ 12192000 w 12192000"/>
              <a:gd name="connsiteY6" fmla="*/ 0 h 2146083"/>
              <a:gd name="connsiteX7" fmla="*/ 12192000 w 12192000"/>
              <a:gd name="connsiteY7" fmla="*/ 741360 h 2146083"/>
              <a:gd name="connsiteX8" fmla="*/ 12192000 w 12192000"/>
              <a:gd name="connsiteY8" fmla="*/ 790848 h 2146083"/>
              <a:gd name="connsiteX9" fmla="*/ 12192000 w 12192000"/>
              <a:gd name="connsiteY9" fmla="*/ 1532208 h 2146083"/>
              <a:gd name="connsiteX10" fmla="*/ 11932330 w 12192000"/>
              <a:gd name="connsiteY10" fmla="*/ 1592905 h 2146083"/>
              <a:gd name="connsiteX11" fmla="*/ 6092419 w 12192000"/>
              <a:gd name="connsiteY11" fmla="*/ 2146083 h 2146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146083">
                <a:moveTo>
                  <a:pt x="6092419" y="2146083"/>
                </a:moveTo>
                <a:cubicBezTo>
                  <a:pt x="3843896" y="2146083"/>
                  <a:pt x="1794936" y="1936604"/>
                  <a:pt x="252509" y="1592905"/>
                </a:cubicBezTo>
                <a:lnTo>
                  <a:pt x="0" y="1533882"/>
                </a:lnTo>
                <a:lnTo>
                  <a:pt x="0" y="792522"/>
                </a:lnTo>
                <a:lnTo>
                  <a:pt x="0" y="74136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741360"/>
                </a:lnTo>
                <a:lnTo>
                  <a:pt x="12192000" y="790848"/>
                </a:lnTo>
                <a:lnTo>
                  <a:pt x="12192000" y="1532208"/>
                </a:lnTo>
                <a:lnTo>
                  <a:pt x="11932330" y="1592905"/>
                </a:lnTo>
                <a:cubicBezTo>
                  <a:pt x="10389903" y="1936604"/>
                  <a:pt x="8340943" y="2146083"/>
                  <a:pt x="6092419" y="214608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6DCB8CA-6E50-64FB-16B2-614CD729FEB7}"/>
              </a:ext>
            </a:extLst>
          </p:cNvPr>
          <p:cNvSpPr/>
          <p:nvPr/>
        </p:nvSpPr>
        <p:spPr>
          <a:xfrm>
            <a:off x="0" y="1"/>
            <a:ext cx="12192000" cy="1404723"/>
          </a:xfrm>
          <a:custGeom>
            <a:avLst/>
            <a:gdLst>
              <a:gd name="connsiteX0" fmla="*/ 0 w 12192000"/>
              <a:gd name="connsiteY0" fmla="*/ 0 h 1404723"/>
              <a:gd name="connsiteX1" fmla="*/ 12192000 w 12192000"/>
              <a:gd name="connsiteY1" fmla="*/ 0 h 1404723"/>
              <a:gd name="connsiteX2" fmla="*/ 12192000 w 12192000"/>
              <a:gd name="connsiteY2" fmla="*/ 790848 h 1404723"/>
              <a:gd name="connsiteX3" fmla="*/ 11932330 w 12192000"/>
              <a:gd name="connsiteY3" fmla="*/ 851545 h 1404723"/>
              <a:gd name="connsiteX4" fmla="*/ 6092419 w 12192000"/>
              <a:gd name="connsiteY4" fmla="*/ 1404723 h 1404723"/>
              <a:gd name="connsiteX5" fmla="*/ 252509 w 12192000"/>
              <a:gd name="connsiteY5" fmla="*/ 851545 h 1404723"/>
              <a:gd name="connsiteX6" fmla="*/ 0 w 12192000"/>
              <a:gd name="connsiteY6" fmla="*/ 792522 h 140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404723">
                <a:moveTo>
                  <a:pt x="0" y="0"/>
                </a:moveTo>
                <a:lnTo>
                  <a:pt x="12192000" y="0"/>
                </a:lnTo>
                <a:lnTo>
                  <a:pt x="12192000" y="790848"/>
                </a:lnTo>
                <a:lnTo>
                  <a:pt x="11932330" y="851545"/>
                </a:lnTo>
                <a:cubicBezTo>
                  <a:pt x="10389903" y="1195244"/>
                  <a:pt x="8340943" y="1404723"/>
                  <a:pt x="6092419" y="1404723"/>
                </a:cubicBezTo>
                <a:cubicBezTo>
                  <a:pt x="3843896" y="1404723"/>
                  <a:pt x="1794936" y="1195244"/>
                  <a:pt x="252509" y="851545"/>
                </a:cubicBezTo>
                <a:lnTo>
                  <a:pt x="0" y="792522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130AA5-5867-C585-202A-57811B5A8D45}"/>
              </a:ext>
            </a:extLst>
          </p:cNvPr>
          <p:cNvGrpSpPr/>
          <p:nvPr/>
        </p:nvGrpSpPr>
        <p:grpSpPr>
          <a:xfrm>
            <a:off x="4091738" y="6040381"/>
            <a:ext cx="5717991" cy="475392"/>
            <a:chOff x="4210628" y="5412211"/>
            <a:chExt cx="3434607" cy="372714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156221B-F4C7-A0F1-3181-3F4BB743EF2A}"/>
                </a:ext>
              </a:extLst>
            </p:cNvPr>
            <p:cNvSpPr txBox="1"/>
            <p:nvPr/>
          </p:nvSpPr>
          <p:spPr>
            <a:xfrm>
              <a:off x="4800376" y="5412211"/>
              <a:ext cx="2844859" cy="3619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200" b="1">
                  <a:gradFill flip="none" rotWithShape="1">
                    <a:gsLst>
                      <a:gs pos="1000">
                        <a:srgbClr val="BB9F64"/>
                      </a:gs>
                      <a:gs pos="100000">
                        <a:srgbClr val="BB9F64"/>
                      </a:gs>
                      <a:gs pos="61000">
                        <a:srgbClr val="FFF0AE"/>
                      </a:gs>
                    </a:gsLst>
                    <a:lin ang="5400000" scaled="1"/>
                    <a:tileRect/>
                  </a:gradFill>
                  <a:latin typeface="+mn-ea"/>
                  <a:ea typeface="+mn-ea"/>
                  <a:cs typeface="+mn-ea"/>
                </a:defRPr>
              </a:lvl1pPr>
            </a:lstStyle>
            <a:p>
              <a:pPr algn="l"/>
              <a:r>
                <a:rPr lang="zh-CN" altLang="en-US" sz="2400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常远 </a:t>
              </a:r>
              <a:r>
                <a:rPr lang="en-US" altLang="zh-CN" sz="2400" dirty="0">
                  <a:solidFill>
                    <a:schemeClr val="bg1"/>
                  </a:solidFill>
                  <a:latin typeface="阿里巴巴普惠体 2.0 55 Regular" panose="00020600040101010101" pitchFamily="18" charset="-122"/>
                  <a:ea typeface="阿里巴巴普惠体 2.0 55 Regular" panose="00020600040101010101" pitchFamily="18" charset="-122"/>
                  <a:cs typeface="阿里巴巴普惠体 2.0 55 Regular" panose="00020600040101010101" pitchFamily="18" charset="-122"/>
                  <a:sym typeface="+mn-lt"/>
                </a:rPr>
                <a:t>42023017</a:t>
              </a:r>
              <a:endParaRPr lang="zh-CN" altLang="en-US" sz="2400" dirty="0">
                <a:solidFill>
                  <a:schemeClr val="bg1"/>
                </a:solidFill>
                <a:latin typeface="阿里巴巴普惠体 2.0 55 Regular" panose="00020600040101010101" pitchFamily="18" charset="-122"/>
                <a:ea typeface="阿里巴巴普惠体 2.0 55 Regular" panose="00020600040101010101" pitchFamily="18" charset="-122"/>
                <a:cs typeface="阿里巴巴普惠体 2.0 55 Regular" panose="00020600040101010101" pitchFamily="18" charset="-122"/>
                <a:sym typeface="+mn-lt"/>
              </a:endParaRPr>
            </a:p>
          </p:txBody>
        </p:sp>
        <p:sp>
          <p:nvSpPr>
            <p:cNvPr id="22" name="iconfont-10471-5111261">
              <a:extLst>
                <a:ext uri="{FF2B5EF4-FFF2-40B4-BE49-F238E27FC236}">
                  <a16:creationId xmlns:a16="http://schemas.microsoft.com/office/drawing/2014/main" id="{C38256CD-F063-C6CC-68F2-AE21C11D5BC0}"/>
                </a:ext>
              </a:extLst>
            </p:cNvPr>
            <p:cNvSpPr/>
            <p:nvPr/>
          </p:nvSpPr>
          <p:spPr>
            <a:xfrm>
              <a:off x="6664544" y="5459068"/>
              <a:ext cx="325857" cy="325857"/>
            </a:xfrm>
            <a:custGeom>
              <a:avLst/>
              <a:gdLst>
                <a:gd name="T0" fmla="*/ 4724 w 9448"/>
                <a:gd name="T1" fmla="*/ 0 h 9448"/>
                <a:gd name="T2" fmla="*/ 0 w 9448"/>
                <a:gd name="T3" fmla="*/ 4724 h 9448"/>
                <a:gd name="T4" fmla="*/ 4724 w 9448"/>
                <a:gd name="T5" fmla="*/ 9448 h 9448"/>
                <a:gd name="T6" fmla="*/ 9448 w 9448"/>
                <a:gd name="T7" fmla="*/ 4724 h 9448"/>
                <a:gd name="T8" fmla="*/ 4724 w 9448"/>
                <a:gd name="T9" fmla="*/ 0 h 9448"/>
                <a:gd name="T10" fmla="*/ 4724 w 9448"/>
                <a:gd name="T11" fmla="*/ 9055 h 9448"/>
                <a:gd name="T12" fmla="*/ 1406 w 9448"/>
                <a:gd name="T13" fmla="*/ 7504 h 9448"/>
                <a:gd name="T14" fmla="*/ 3457 w 9448"/>
                <a:gd name="T15" fmla="*/ 6779 h 9448"/>
                <a:gd name="T16" fmla="*/ 3516 w 9448"/>
                <a:gd name="T17" fmla="*/ 6536 h 9448"/>
                <a:gd name="T18" fmla="*/ 3429 w 9448"/>
                <a:gd name="T19" fmla="*/ 6000 h 9448"/>
                <a:gd name="T20" fmla="*/ 3221 w 9448"/>
                <a:gd name="T21" fmla="*/ 5283 h 9448"/>
                <a:gd name="T22" fmla="*/ 2912 w 9448"/>
                <a:gd name="T23" fmla="*/ 4536 h 9448"/>
                <a:gd name="T24" fmla="*/ 2921 w 9448"/>
                <a:gd name="T25" fmla="*/ 3909 h 9448"/>
                <a:gd name="T26" fmla="*/ 2934 w 9448"/>
                <a:gd name="T27" fmla="*/ 3868 h 9448"/>
                <a:gd name="T28" fmla="*/ 2864 w 9448"/>
                <a:gd name="T29" fmla="*/ 2987 h 9448"/>
                <a:gd name="T30" fmla="*/ 3205 w 9448"/>
                <a:gd name="T31" fmla="*/ 1822 h 9448"/>
                <a:gd name="T32" fmla="*/ 4522 w 9448"/>
                <a:gd name="T33" fmla="*/ 1186 h 9448"/>
                <a:gd name="T34" fmla="*/ 4919 w 9448"/>
                <a:gd name="T35" fmla="*/ 1186 h 9448"/>
                <a:gd name="T36" fmla="*/ 6248 w 9448"/>
                <a:gd name="T37" fmla="*/ 1822 h 9448"/>
                <a:gd name="T38" fmla="*/ 6586 w 9448"/>
                <a:gd name="T39" fmla="*/ 2987 h 9448"/>
                <a:gd name="T40" fmla="*/ 6516 w 9448"/>
                <a:gd name="T41" fmla="*/ 3868 h 9448"/>
                <a:gd name="T42" fmla="*/ 6530 w 9448"/>
                <a:gd name="T43" fmla="*/ 3906 h 9448"/>
                <a:gd name="T44" fmla="*/ 6539 w 9448"/>
                <a:gd name="T45" fmla="*/ 4533 h 9448"/>
                <a:gd name="T46" fmla="*/ 6230 w 9448"/>
                <a:gd name="T47" fmla="*/ 5280 h 9448"/>
                <a:gd name="T48" fmla="*/ 6021 w 9448"/>
                <a:gd name="T49" fmla="*/ 5998 h 9448"/>
                <a:gd name="T50" fmla="*/ 5871 w 9448"/>
                <a:gd name="T51" fmla="*/ 6527 h 9448"/>
                <a:gd name="T52" fmla="*/ 5932 w 9448"/>
                <a:gd name="T53" fmla="*/ 6770 h 9448"/>
                <a:gd name="T54" fmla="*/ 8044 w 9448"/>
                <a:gd name="T55" fmla="*/ 7499 h 9448"/>
                <a:gd name="T56" fmla="*/ 4724 w 9448"/>
                <a:gd name="T57" fmla="*/ 9055 h 9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448" h="9448">
                  <a:moveTo>
                    <a:pt x="4724" y="0"/>
                  </a:moveTo>
                  <a:cubicBezTo>
                    <a:pt x="2115" y="0"/>
                    <a:pt x="0" y="2115"/>
                    <a:pt x="0" y="4724"/>
                  </a:cubicBezTo>
                  <a:cubicBezTo>
                    <a:pt x="0" y="7333"/>
                    <a:pt x="2115" y="9448"/>
                    <a:pt x="4724" y="9448"/>
                  </a:cubicBezTo>
                  <a:cubicBezTo>
                    <a:pt x="7333" y="9448"/>
                    <a:pt x="9448" y="7333"/>
                    <a:pt x="9448" y="4724"/>
                  </a:cubicBezTo>
                  <a:cubicBezTo>
                    <a:pt x="9448" y="2115"/>
                    <a:pt x="7333" y="0"/>
                    <a:pt x="4724" y="0"/>
                  </a:cubicBezTo>
                  <a:close/>
                  <a:moveTo>
                    <a:pt x="4724" y="9055"/>
                  </a:moveTo>
                  <a:cubicBezTo>
                    <a:pt x="3393" y="9055"/>
                    <a:pt x="2201" y="8451"/>
                    <a:pt x="1406" y="7504"/>
                  </a:cubicBezTo>
                  <a:cubicBezTo>
                    <a:pt x="1810" y="7329"/>
                    <a:pt x="2819" y="6966"/>
                    <a:pt x="3457" y="6779"/>
                  </a:cubicBezTo>
                  <a:cubicBezTo>
                    <a:pt x="3507" y="6763"/>
                    <a:pt x="3516" y="6761"/>
                    <a:pt x="3516" y="6536"/>
                  </a:cubicBezTo>
                  <a:cubicBezTo>
                    <a:pt x="3516" y="6296"/>
                    <a:pt x="3489" y="6125"/>
                    <a:pt x="3429" y="6000"/>
                  </a:cubicBezTo>
                  <a:cubicBezTo>
                    <a:pt x="3350" y="5830"/>
                    <a:pt x="3255" y="5542"/>
                    <a:pt x="3221" y="5283"/>
                  </a:cubicBezTo>
                  <a:cubicBezTo>
                    <a:pt x="3125" y="5171"/>
                    <a:pt x="2996" y="4953"/>
                    <a:pt x="2912" y="4536"/>
                  </a:cubicBezTo>
                  <a:cubicBezTo>
                    <a:pt x="2839" y="4168"/>
                    <a:pt x="2873" y="4034"/>
                    <a:pt x="2921" y="3909"/>
                  </a:cubicBezTo>
                  <a:cubicBezTo>
                    <a:pt x="2925" y="3895"/>
                    <a:pt x="2932" y="3881"/>
                    <a:pt x="2934" y="3868"/>
                  </a:cubicBezTo>
                  <a:cubicBezTo>
                    <a:pt x="2953" y="3784"/>
                    <a:pt x="2928" y="3334"/>
                    <a:pt x="2864" y="2987"/>
                  </a:cubicBezTo>
                  <a:cubicBezTo>
                    <a:pt x="2821" y="2748"/>
                    <a:pt x="2875" y="2242"/>
                    <a:pt x="3205" y="1822"/>
                  </a:cubicBezTo>
                  <a:cubicBezTo>
                    <a:pt x="3411" y="1556"/>
                    <a:pt x="3809" y="1231"/>
                    <a:pt x="4522" y="1186"/>
                  </a:cubicBezTo>
                  <a:lnTo>
                    <a:pt x="4919" y="1186"/>
                  </a:lnTo>
                  <a:cubicBezTo>
                    <a:pt x="5644" y="1231"/>
                    <a:pt x="6041" y="1556"/>
                    <a:pt x="6248" y="1822"/>
                  </a:cubicBezTo>
                  <a:cubicBezTo>
                    <a:pt x="6577" y="2242"/>
                    <a:pt x="6632" y="2748"/>
                    <a:pt x="6586" y="2987"/>
                  </a:cubicBezTo>
                  <a:cubicBezTo>
                    <a:pt x="6523" y="3334"/>
                    <a:pt x="6498" y="3782"/>
                    <a:pt x="6516" y="3868"/>
                  </a:cubicBezTo>
                  <a:cubicBezTo>
                    <a:pt x="6518" y="3881"/>
                    <a:pt x="6525" y="3895"/>
                    <a:pt x="6530" y="3906"/>
                  </a:cubicBezTo>
                  <a:cubicBezTo>
                    <a:pt x="6577" y="4031"/>
                    <a:pt x="6614" y="4165"/>
                    <a:pt x="6539" y="4533"/>
                  </a:cubicBezTo>
                  <a:cubicBezTo>
                    <a:pt x="6455" y="4951"/>
                    <a:pt x="6325" y="5169"/>
                    <a:pt x="6230" y="5280"/>
                  </a:cubicBezTo>
                  <a:cubicBezTo>
                    <a:pt x="6196" y="5539"/>
                    <a:pt x="6100" y="5825"/>
                    <a:pt x="6021" y="5998"/>
                  </a:cubicBezTo>
                  <a:cubicBezTo>
                    <a:pt x="5946" y="6155"/>
                    <a:pt x="5871" y="6341"/>
                    <a:pt x="5871" y="6527"/>
                  </a:cubicBezTo>
                  <a:cubicBezTo>
                    <a:pt x="5871" y="6752"/>
                    <a:pt x="5880" y="6754"/>
                    <a:pt x="5932" y="6770"/>
                  </a:cubicBezTo>
                  <a:cubicBezTo>
                    <a:pt x="6539" y="6950"/>
                    <a:pt x="7583" y="7311"/>
                    <a:pt x="8044" y="7499"/>
                  </a:cubicBezTo>
                  <a:cubicBezTo>
                    <a:pt x="7249" y="8449"/>
                    <a:pt x="6057" y="9055"/>
                    <a:pt x="4724" y="90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graduate_57239">
              <a:extLst>
                <a:ext uri="{FF2B5EF4-FFF2-40B4-BE49-F238E27FC236}">
                  <a16:creationId xmlns:a16="http://schemas.microsoft.com/office/drawing/2014/main" id="{54A4395D-1133-3824-7E48-1EF62857260C}"/>
                </a:ext>
              </a:extLst>
            </p:cNvPr>
            <p:cNvSpPr/>
            <p:nvPr/>
          </p:nvSpPr>
          <p:spPr>
            <a:xfrm>
              <a:off x="4210628" y="5454939"/>
              <a:ext cx="226675" cy="329812"/>
            </a:xfrm>
            <a:custGeom>
              <a:avLst/>
              <a:gdLst>
                <a:gd name="connsiteX0" fmla="*/ 142468 w 412043"/>
                <a:gd name="connsiteY0" fmla="*/ 396851 h 599527"/>
                <a:gd name="connsiteX1" fmla="*/ 153964 w 412043"/>
                <a:gd name="connsiteY1" fmla="*/ 405753 h 599527"/>
                <a:gd name="connsiteX2" fmla="*/ 144814 w 412043"/>
                <a:gd name="connsiteY2" fmla="*/ 585910 h 599527"/>
                <a:gd name="connsiteX3" fmla="*/ 135898 w 412043"/>
                <a:gd name="connsiteY3" fmla="*/ 595046 h 599527"/>
                <a:gd name="connsiteX4" fmla="*/ 15768 w 412043"/>
                <a:gd name="connsiteY4" fmla="*/ 599498 h 599527"/>
                <a:gd name="connsiteX5" fmla="*/ 6383 w 412043"/>
                <a:gd name="connsiteY5" fmla="*/ 590127 h 599527"/>
                <a:gd name="connsiteX6" fmla="*/ 142468 w 412043"/>
                <a:gd name="connsiteY6" fmla="*/ 396851 h 599527"/>
                <a:gd name="connsiteX7" fmla="*/ 275305 w 412043"/>
                <a:gd name="connsiteY7" fmla="*/ 271238 h 599527"/>
                <a:gd name="connsiteX8" fmla="*/ 222034 w 412043"/>
                <a:gd name="connsiteY8" fmla="*/ 284828 h 599527"/>
                <a:gd name="connsiteX9" fmla="*/ 158437 w 412043"/>
                <a:gd name="connsiteY9" fmla="*/ 287640 h 599527"/>
                <a:gd name="connsiteX10" fmla="*/ 99299 w 412043"/>
                <a:gd name="connsiteY10" fmla="*/ 277096 h 599527"/>
                <a:gd name="connsiteX11" fmla="*/ 205137 w 412043"/>
                <a:gd name="connsiteY11" fmla="*/ 392382 h 599527"/>
                <a:gd name="connsiteX12" fmla="*/ 312148 w 412043"/>
                <a:gd name="connsiteY12" fmla="*/ 309432 h 599527"/>
                <a:gd name="connsiteX13" fmla="*/ 305108 w 412043"/>
                <a:gd name="connsiteY13" fmla="*/ 310604 h 599527"/>
                <a:gd name="connsiteX14" fmla="*/ 275305 w 412043"/>
                <a:gd name="connsiteY14" fmla="*/ 271238 h 599527"/>
                <a:gd name="connsiteX15" fmla="*/ 93667 w 412043"/>
                <a:gd name="connsiteY15" fmla="*/ 210314 h 599527"/>
                <a:gd name="connsiteX16" fmla="*/ 93667 w 412043"/>
                <a:gd name="connsiteY16" fmla="*/ 212892 h 599527"/>
                <a:gd name="connsiteX17" fmla="*/ 100003 w 412043"/>
                <a:gd name="connsiteY17" fmla="*/ 213595 h 599527"/>
                <a:gd name="connsiteX18" fmla="*/ 93667 w 412043"/>
                <a:gd name="connsiteY18" fmla="*/ 210314 h 599527"/>
                <a:gd name="connsiteX19" fmla="*/ 80202 w 412043"/>
                <a:gd name="connsiteY19" fmla="*/ 186355 h 599527"/>
                <a:gd name="connsiteX20" fmla="*/ 89443 w 412043"/>
                <a:gd name="connsiteY20" fmla="*/ 186413 h 599527"/>
                <a:gd name="connsiteX21" fmla="*/ 269203 w 412043"/>
                <a:gd name="connsiteY21" fmla="*/ 193209 h 599527"/>
                <a:gd name="connsiteX22" fmla="*/ 279059 w 412043"/>
                <a:gd name="connsiteY22" fmla="*/ 193209 h 599527"/>
                <a:gd name="connsiteX23" fmla="*/ 284222 w 412043"/>
                <a:gd name="connsiteY23" fmla="*/ 197661 h 599527"/>
                <a:gd name="connsiteX24" fmla="*/ 288681 w 412043"/>
                <a:gd name="connsiteY24" fmla="*/ 255304 h 599527"/>
                <a:gd name="connsiteX25" fmla="*/ 312383 w 412043"/>
                <a:gd name="connsiteY25" fmla="*/ 289280 h 599527"/>
                <a:gd name="connsiteX26" fmla="*/ 314965 w 412043"/>
                <a:gd name="connsiteY26" fmla="*/ 201175 h 599527"/>
                <a:gd name="connsiteX27" fmla="*/ 330688 w 412043"/>
                <a:gd name="connsiteY27" fmla="*/ 199067 h 599527"/>
                <a:gd name="connsiteX28" fmla="*/ 260051 w 412043"/>
                <a:gd name="connsiteY28" fmla="*/ 401287 h 599527"/>
                <a:gd name="connsiteX29" fmla="*/ 263102 w 412043"/>
                <a:gd name="connsiteY29" fmla="*/ 401990 h 599527"/>
                <a:gd name="connsiteX30" fmla="*/ 401325 w 412043"/>
                <a:gd name="connsiteY30" fmla="*/ 590150 h 599527"/>
                <a:gd name="connsiteX31" fmla="*/ 389591 w 412043"/>
                <a:gd name="connsiteY31" fmla="*/ 599289 h 599527"/>
                <a:gd name="connsiteX32" fmla="*/ 262867 w 412043"/>
                <a:gd name="connsiteY32" fmla="*/ 595071 h 599527"/>
                <a:gd name="connsiteX33" fmla="*/ 253480 w 412043"/>
                <a:gd name="connsiteY33" fmla="*/ 585698 h 599527"/>
                <a:gd name="connsiteX34" fmla="*/ 247144 w 412043"/>
                <a:gd name="connsiteY34" fmla="*/ 414643 h 599527"/>
                <a:gd name="connsiteX35" fmla="*/ 248786 w 412043"/>
                <a:gd name="connsiteY35" fmla="*/ 410660 h 599527"/>
                <a:gd name="connsiteX36" fmla="*/ 251603 w 412043"/>
                <a:gd name="connsiteY36" fmla="*/ 404802 h 599527"/>
                <a:gd name="connsiteX37" fmla="*/ 205137 w 412043"/>
                <a:gd name="connsiteY37" fmla="*/ 410894 h 599527"/>
                <a:gd name="connsiteX38" fmla="*/ 75362 w 412043"/>
                <a:gd name="connsiteY38" fmla="*/ 194380 h 599527"/>
                <a:gd name="connsiteX39" fmla="*/ 80202 w 412043"/>
                <a:gd name="connsiteY39" fmla="*/ 186355 h 599527"/>
                <a:gd name="connsiteX40" fmla="*/ 204675 w 412043"/>
                <a:gd name="connsiteY40" fmla="*/ 1071 h 599527"/>
                <a:gd name="connsiteX41" fmla="*/ 297143 w 412043"/>
                <a:gd name="connsiteY41" fmla="*/ 36212 h 599527"/>
                <a:gd name="connsiteX42" fmla="*/ 407917 w 412043"/>
                <a:gd name="connsiteY42" fmla="*/ 88689 h 599527"/>
                <a:gd name="connsiteX43" fmla="*/ 405335 w 412043"/>
                <a:gd name="connsiteY43" fmla="*/ 105790 h 599527"/>
                <a:gd name="connsiteX44" fmla="*/ 367785 w 412043"/>
                <a:gd name="connsiteY44" fmla="*/ 126172 h 599527"/>
                <a:gd name="connsiteX45" fmla="*/ 313102 w 412043"/>
                <a:gd name="connsiteY45" fmla="*/ 136948 h 599527"/>
                <a:gd name="connsiteX46" fmla="*/ 200216 w 412043"/>
                <a:gd name="connsiteY46" fmla="*/ 93608 h 599527"/>
                <a:gd name="connsiteX47" fmla="*/ 282123 w 412043"/>
                <a:gd name="connsiteY47" fmla="*/ 147256 h 599527"/>
                <a:gd name="connsiteX48" fmla="*/ 285643 w 412043"/>
                <a:gd name="connsiteY48" fmla="*/ 153347 h 599527"/>
                <a:gd name="connsiteX49" fmla="*/ 285174 w 412043"/>
                <a:gd name="connsiteY49" fmla="*/ 165530 h 599527"/>
                <a:gd name="connsiteX50" fmla="*/ 172757 w 412043"/>
                <a:gd name="connsiteY50" fmla="*/ 198328 h 599527"/>
                <a:gd name="connsiteX51" fmla="*/ 8474 w 412043"/>
                <a:gd name="connsiteY51" fmla="*/ 110242 h 599527"/>
                <a:gd name="connsiteX52" fmla="*/ 3310 w 412043"/>
                <a:gd name="connsiteY52" fmla="*/ 97122 h 599527"/>
                <a:gd name="connsiteX53" fmla="*/ 113146 w 412043"/>
                <a:gd name="connsiteY53" fmla="*/ 45114 h 599527"/>
                <a:gd name="connsiteX54" fmla="*/ 204675 w 412043"/>
                <a:gd name="connsiteY54" fmla="*/ 1071 h 59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412043" h="599527">
                  <a:moveTo>
                    <a:pt x="142468" y="396851"/>
                  </a:moveTo>
                  <a:cubicBezTo>
                    <a:pt x="148333" y="395679"/>
                    <a:pt x="153730" y="399662"/>
                    <a:pt x="153964" y="405753"/>
                  </a:cubicBezTo>
                  <a:cubicBezTo>
                    <a:pt x="156545" y="464556"/>
                    <a:pt x="165461" y="529215"/>
                    <a:pt x="144814" y="585910"/>
                  </a:cubicBezTo>
                  <a:cubicBezTo>
                    <a:pt x="145048" y="590595"/>
                    <a:pt x="142233" y="595515"/>
                    <a:pt x="135898" y="595046"/>
                  </a:cubicBezTo>
                  <a:cubicBezTo>
                    <a:pt x="95776" y="591532"/>
                    <a:pt x="55889" y="595046"/>
                    <a:pt x="15768" y="599498"/>
                  </a:cubicBezTo>
                  <a:cubicBezTo>
                    <a:pt x="10606" y="599966"/>
                    <a:pt x="6383" y="594812"/>
                    <a:pt x="6383" y="590127"/>
                  </a:cubicBezTo>
                  <a:cubicBezTo>
                    <a:pt x="5913" y="512348"/>
                    <a:pt x="62224" y="414655"/>
                    <a:pt x="142468" y="396851"/>
                  </a:cubicBezTo>
                  <a:close/>
                  <a:moveTo>
                    <a:pt x="275305" y="271238"/>
                  </a:moveTo>
                  <a:cubicBezTo>
                    <a:pt x="260285" y="280845"/>
                    <a:pt x="239165" y="282251"/>
                    <a:pt x="222034" y="284828"/>
                  </a:cubicBezTo>
                  <a:cubicBezTo>
                    <a:pt x="201148" y="287875"/>
                    <a:pt x="179557" y="289280"/>
                    <a:pt x="158437" y="287640"/>
                  </a:cubicBezTo>
                  <a:cubicBezTo>
                    <a:pt x="143887" y="286469"/>
                    <a:pt x="116899" y="285531"/>
                    <a:pt x="99299" y="277096"/>
                  </a:cubicBezTo>
                  <a:cubicBezTo>
                    <a:pt x="110329" y="336145"/>
                    <a:pt x="139663" y="391679"/>
                    <a:pt x="205137" y="392382"/>
                  </a:cubicBezTo>
                  <a:cubicBezTo>
                    <a:pt x="262163" y="392851"/>
                    <a:pt x="296895" y="356062"/>
                    <a:pt x="312148" y="309432"/>
                  </a:cubicBezTo>
                  <a:cubicBezTo>
                    <a:pt x="310036" y="310135"/>
                    <a:pt x="307690" y="310604"/>
                    <a:pt x="305108" y="310604"/>
                  </a:cubicBezTo>
                  <a:cubicBezTo>
                    <a:pt x="287977" y="310604"/>
                    <a:pt x="279294" y="293030"/>
                    <a:pt x="275305" y="271238"/>
                  </a:cubicBezTo>
                  <a:close/>
                  <a:moveTo>
                    <a:pt x="93667" y="210314"/>
                  </a:moveTo>
                  <a:cubicBezTo>
                    <a:pt x="93667" y="211251"/>
                    <a:pt x="93667" y="212189"/>
                    <a:pt x="93667" y="212892"/>
                  </a:cubicBezTo>
                  <a:cubicBezTo>
                    <a:pt x="95779" y="213126"/>
                    <a:pt x="97891" y="213360"/>
                    <a:pt x="100003" y="213595"/>
                  </a:cubicBezTo>
                  <a:cubicBezTo>
                    <a:pt x="97891" y="212423"/>
                    <a:pt x="95779" y="211486"/>
                    <a:pt x="93667" y="210314"/>
                  </a:cubicBezTo>
                  <a:close/>
                  <a:moveTo>
                    <a:pt x="80202" y="186355"/>
                  </a:moveTo>
                  <a:cubicBezTo>
                    <a:pt x="82872" y="184714"/>
                    <a:pt x="86275" y="184422"/>
                    <a:pt x="89443" y="186413"/>
                  </a:cubicBezTo>
                  <a:cubicBezTo>
                    <a:pt x="144356" y="220156"/>
                    <a:pt x="213820" y="232340"/>
                    <a:pt x="269203" y="193209"/>
                  </a:cubicBezTo>
                  <a:cubicBezTo>
                    <a:pt x="272958" y="190397"/>
                    <a:pt x="276713" y="191100"/>
                    <a:pt x="279059" y="193209"/>
                  </a:cubicBezTo>
                  <a:cubicBezTo>
                    <a:pt x="281641" y="192271"/>
                    <a:pt x="284692" y="194380"/>
                    <a:pt x="284222" y="197661"/>
                  </a:cubicBezTo>
                  <a:cubicBezTo>
                    <a:pt x="281876" y="216172"/>
                    <a:pt x="285630" y="237261"/>
                    <a:pt x="288681" y="255304"/>
                  </a:cubicBezTo>
                  <a:cubicBezTo>
                    <a:pt x="289620" y="261162"/>
                    <a:pt x="304404" y="314587"/>
                    <a:pt x="312383" y="289280"/>
                  </a:cubicBezTo>
                  <a:cubicBezTo>
                    <a:pt x="321301" y="261162"/>
                    <a:pt x="315434" y="229997"/>
                    <a:pt x="314965" y="201175"/>
                  </a:cubicBezTo>
                  <a:cubicBezTo>
                    <a:pt x="314730" y="192037"/>
                    <a:pt x="328341" y="190397"/>
                    <a:pt x="330688" y="199067"/>
                  </a:cubicBezTo>
                  <a:cubicBezTo>
                    <a:pt x="349227" y="270300"/>
                    <a:pt x="328576" y="369887"/>
                    <a:pt x="260051" y="401287"/>
                  </a:cubicBezTo>
                  <a:cubicBezTo>
                    <a:pt x="261224" y="401287"/>
                    <a:pt x="262163" y="401521"/>
                    <a:pt x="263102" y="401990"/>
                  </a:cubicBezTo>
                  <a:cubicBezTo>
                    <a:pt x="332330" y="431983"/>
                    <a:pt x="406018" y="510481"/>
                    <a:pt x="401325" y="590150"/>
                  </a:cubicBezTo>
                  <a:cubicBezTo>
                    <a:pt x="401090" y="596711"/>
                    <a:pt x="395693" y="600226"/>
                    <a:pt x="389591" y="599289"/>
                  </a:cubicBezTo>
                  <a:cubicBezTo>
                    <a:pt x="347584" y="591790"/>
                    <a:pt x="305108" y="600460"/>
                    <a:pt x="262867" y="595071"/>
                  </a:cubicBezTo>
                  <a:cubicBezTo>
                    <a:pt x="257704" y="594368"/>
                    <a:pt x="253480" y="591322"/>
                    <a:pt x="253480" y="585698"/>
                  </a:cubicBezTo>
                  <a:cubicBezTo>
                    <a:pt x="252776" y="529226"/>
                    <a:pt x="239634" y="471115"/>
                    <a:pt x="247144" y="414643"/>
                  </a:cubicBezTo>
                  <a:cubicBezTo>
                    <a:pt x="247378" y="413003"/>
                    <a:pt x="248082" y="411831"/>
                    <a:pt x="248786" y="410660"/>
                  </a:cubicBezTo>
                  <a:cubicBezTo>
                    <a:pt x="249021" y="408551"/>
                    <a:pt x="249960" y="406442"/>
                    <a:pt x="251603" y="404802"/>
                  </a:cubicBezTo>
                  <a:cubicBezTo>
                    <a:pt x="237757" y="409722"/>
                    <a:pt x="222268" y="411831"/>
                    <a:pt x="205137" y="410894"/>
                  </a:cubicBezTo>
                  <a:cubicBezTo>
                    <a:pt x="96248" y="404802"/>
                    <a:pt x="70903" y="284360"/>
                    <a:pt x="75362" y="194380"/>
                  </a:cubicBezTo>
                  <a:cubicBezTo>
                    <a:pt x="75597" y="190983"/>
                    <a:pt x="77533" y="187995"/>
                    <a:pt x="80202" y="186355"/>
                  </a:cubicBezTo>
                  <a:close/>
                  <a:moveTo>
                    <a:pt x="204675" y="1071"/>
                  </a:moveTo>
                  <a:cubicBezTo>
                    <a:pt x="234481" y="-6191"/>
                    <a:pt x="272031" y="25435"/>
                    <a:pt x="297143" y="36212"/>
                  </a:cubicBezTo>
                  <a:cubicBezTo>
                    <a:pt x="334459" y="52142"/>
                    <a:pt x="374121" y="65730"/>
                    <a:pt x="407917" y="88689"/>
                  </a:cubicBezTo>
                  <a:cubicBezTo>
                    <a:pt x="415192" y="93843"/>
                    <a:pt x="411907" y="104150"/>
                    <a:pt x="405335" y="105790"/>
                  </a:cubicBezTo>
                  <a:cubicBezTo>
                    <a:pt x="398295" y="117035"/>
                    <a:pt x="379519" y="122189"/>
                    <a:pt x="367785" y="126172"/>
                  </a:cubicBezTo>
                  <a:cubicBezTo>
                    <a:pt x="351122" y="132029"/>
                    <a:pt x="331173" y="139291"/>
                    <a:pt x="313102" y="136948"/>
                  </a:cubicBezTo>
                  <a:cubicBezTo>
                    <a:pt x="271562" y="131092"/>
                    <a:pt x="243164" y="83769"/>
                    <a:pt x="200216" y="93608"/>
                  </a:cubicBezTo>
                  <a:cubicBezTo>
                    <a:pt x="211481" y="122658"/>
                    <a:pt x="255368" y="139760"/>
                    <a:pt x="282123" y="147256"/>
                  </a:cubicBezTo>
                  <a:cubicBezTo>
                    <a:pt x="285174" y="148193"/>
                    <a:pt x="286113" y="150770"/>
                    <a:pt x="285643" y="153347"/>
                  </a:cubicBezTo>
                  <a:cubicBezTo>
                    <a:pt x="288459" y="156627"/>
                    <a:pt x="289398" y="161547"/>
                    <a:pt x="285174" y="165530"/>
                  </a:cubicBezTo>
                  <a:cubicBezTo>
                    <a:pt x="254899" y="193408"/>
                    <a:pt x="213358" y="214961"/>
                    <a:pt x="172757" y="198328"/>
                  </a:cubicBezTo>
                  <a:cubicBezTo>
                    <a:pt x="115493" y="174666"/>
                    <a:pt x="65738" y="134840"/>
                    <a:pt x="8474" y="110242"/>
                  </a:cubicBezTo>
                  <a:cubicBezTo>
                    <a:pt x="728" y="112584"/>
                    <a:pt x="-3261" y="101339"/>
                    <a:pt x="3310" y="97122"/>
                  </a:cubicBezTo>
                  <a:cubicBezTo>
                    <a:pt x="37341" y="75569"/>
                    <a:pt x="76769" y="61982"/>
                    <a:pt x="113146" y="45114"/>
                  </a:cubicBezTo>
                  <a:cubicBezTo>
                    <a:pt x="142482" y="31526"/>
                    <a:pt x="173226" y="8568"/>
                    <a:pt x="204675" y="10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985C40E6-2FBF-5A7D-F581-E070321D4BDC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iconfont-11253-5327384">
            <a:extLst>
              <a:ext uri="{FF2B5EF4-FFF2-40B4-BE49-F238E27FC236}">
                <a16:creationId xmlns:a16="http://schemas.microsoft.com/office/drawing/2014/main" id="{DD4B9A41-92F5-495E-1AF7-064BED09B7A8}"/>
              </a:ext>
            </a:extLst>
          </p:cNvPr>
          <p:cNvSpPr/>
          <p:nvPr/>
        </p:nvSpPr>
        <p:spPr>
          <a:xfrm>
            <a:off x="5634342" y="988823"/>
            <a:ext cx="1030202" cy="686732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87B-587A-9013-AF20-5F4105A0D694}"/>
              </a:ext>
            </a:extLst>
          </p:cNvPr>
          <p:cNvSpPr txBox="1"/>
          <p:nvPr/>
        </p:nvSpPr>
        <p:spPr>
          <a:xfrm>
            <a:off x="1220139" y="2316375"/>
            <a:ext cx="1034129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基于批发商客户的聚类实验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CA16E66-55BD-3106-7FAD-6C5D0EB8A645}"/>
              </a:ext>
            </a:extLst>
          </p:cNvPr>
          <p:cNvGrpSpPr/>
          <p:nvPr/>
        </p:nvGrpSpPr>
        <p:grpSpPr>
          <a:xfrm>
            <a:off x="2084321" y="3536897"/>
            <a:ext cx="8023357" cy="153756"/>
            <a:chOff x="2031445" y="3536897"/>
            <a:chExt cx="8023357" cy="15375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8A28497-2E84-4A9E-08C6-0EE3C6F50DE7}"/>
                </a:ext>
              </a:extLst>
            </p:cNvPr>
            <p:cNvGrpSpPr/>
            <p:nvPr/>
          </p:nvGrpSpPr>
          <p:grpSpPr>
            <a:xfrm>
              <a:off x="2031445" y="3536897"/>
              <a:ext cx="2125663" cy="153756"/>
              <a:chOff x="2155825" y="3515131"/>
              <a:chExt cx="2125663" cy="153756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C869160D-BEDF-1BD9-8A4A-FEC60CD44D54}"/>
                  </a:ext>
                </a:extLst>
              </p:cNvPr>
              <p:cNvSpPr/>
              <p:nvPr/>
            </p:nvSpPr>
            <p:spPr>
              <a:xfrm>
                <a:off x="2698750" y="3515131"/>
                <a:ext cx="1464492" cy="1117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67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5092D120-60D5-74E3-6029-47F04465CC97}"/>
                  </a:ext>
                </a:extLst>
              </p:cNvPr>
              <p:cNvSpPr/>
              <p:nvPr/>
            </p:nvSpPr>
            <p:spPr>
              <a:xfrm>
                <a:off x="2155825" y="3584960"/>
                <a:ext cx="2125663" cy="8392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34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0EAD82F3-3569-B913-3D27-32255CE820BC}"/>
                </a:ext>
              </a:extLst>
            </p:cNvPr>
            <p:cNvGrpSpPr/>
            <p:nvPr/>
          </p:nvGrpSpPr>
          <p:grpSpPr>
            <a:xfrm flipH="1">
              <a:off x="7923584" y="3536897"/>
              <a:ext cx="2131218" cy="153756"/>
              <a:chOff x="2155825" y="3515131"/>
              <a:chExt cx="2125663" cy="153756"/>
            </a:xfrm>
          </p:grpSpPr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B7D64C95-6FE0-729A-10DB-98434E5BB006}"/>
                  </a:ext>
                </a:extLst>
              </p:cNvPr>
              <p:cNvSpPr/>
              <p:nvPr/>
            </p:nvSpPr>
            <p:spPr>
              <a:xfrm>
                <a:off x="2698750" y="3515131"/>
                <a:ext cx="1464492" cy="1117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67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E128B034-6F0C-B165-1298-F753F4B8C948}"/>
                  </a:ext>
                </a:extLst>
              </p:cNvPr>
              <p:cNvSpPr/>
              <p:nvPr/>
            </p:nvSpPr>
            <p:spPr>
              <a:xfrm>
                <a:off x="2155825" y="3584960"/>
                <a:ext cx="2125663" cy="8392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34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0320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4171108" y="5967190"/>
            <a:ext cx="517502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4718798" y="5967190"/>
            <a:ext cx="445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查看</a:t>
            </a:r>
            <a:r>
              <a:rPr lang="en-US" altLang="zh-CN" b="1" dirty="0">
                <a:solidFill>
                  <a:schemeClr val="bg1"/>
                </a:solidFill>
              </a:rPr>
              <a:t>Frozen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en-US" altLang="zh-CN" b="1" dirty="0">
                <a:solidFill>
                  <a:schemeClr val="bg1"/>
                </a:solidFill>
              </a:rPr>
              <a:t>Grocery</a:t>
            </a:r>
            <a:r>
              <a:rPr lang="zh-CN" altLang="zh-CN" b="1" dirty="0">
                <a:solidFill>
                  <a:schemeClr val="bg1"/>
                </a:solidFill>
              </a:rPr>
              <a:t>缺失值的所在行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数据质量分析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95B9DC9-A039-4ED3-98B1-81F3897B1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236" y="2023979"/>
            <a:ext cx="9274421" cy="13694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3A848C-FB35-452E-A65B-669A8500A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236" y="3547321"/>
            <a:ext cx="9274421" cy="123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4584995" y="5967190"/>
            <a:ext cx="2999712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4734667" y="5994599"/>
            <a:ext cx="25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数据</a:t>
            </a:r>
            <a:r>
              <a:rPr lang="zh-CN" altLang="en-US" b="1" dirty="0">
                <a:solidFill>
                  <a:schemeClr val="bg1"/>
                </a:solidFill>
              </a:rPr>
              <a:t>集描述性统计表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数据质量分析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98236AC-BE8C-4840-8A7F-EA3E1AA8B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420" y="2085381"/>
            <a:ext cx="7627008" cy="310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1899546" y="5891273"/>
            <a:ext cx="2941961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2122144" y="5918682"/>
            <a:ext cx="2505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6</a:t>
            </a:r>
            <a:r>
              <a:rPr lang="zh-CN" altLang="en-US" b="1" dirty="0">
                <a:solidFill>
                  <a:schemeClr val="bg1"/>
                </a:solidFill>
              </a:rPr>
              <a:t>种产品的箱线图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数据质量分析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97E495-8907-4137-8CCE-DEAAAAA6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230" y="1856171"/>
            <a:ext cx="4033620" cy="31456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AADFEB5-BCFC-4497-BE42-7F3392736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36" y="1759699"/>
            <a:ext cx="4353186" cy="314565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958C8074-A51D-4FBB-9A81-74A740C2BB61}"/>
              </a:ext>
            </a:extLst>
          </p:cNvPr>
          <p:cNvSpPr/>
          <p:nvPr/>
        </p:nvSpPr>
        <p:spPr>
          <a:xfrm>
            <a:off x="6513736" y="5891272"/>
            <a:ext cx="4223726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9D79010-15D5-4793-A927-45655B09AECA}"/>
              </a:ext>
            </a:extLst>
          </p:cNvPr>
          <p:cNvSpPr txBox="1"/>
          <p:nvPr/>
        </p:nvSpPr>
        <p:spPr>
          <a:xfrm>
            <a:off x="6824312" y="5891272"/>
            <a:ext cx="334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异常值处理后</a:t>
            </a:r>
            <a:r>
              <a:rPr lang="en-US" altLang="zh-CN" b="1" dirty="0">
                <a:solidFill>
                  <a:schemeClr val="bg1"/>
                </a:solidFill>
              </a:rPr>
              <a:t>6</a:t>
            </a:r>
            <a:r>
              <a:rPr lang="zh-CN" altLang="en-US" b="1" dirty="0">
                <a:solidFill>
                  <a:schemeClr val="bg1"/>
                </a:solidFill>
              </a:rPr>
              <a:t>种产品的箱线图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471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766847" y="6005691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916520" y="6033100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根据地区分类后其他产品的两两关系图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数据特征分析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D84FC5-E9D1-4534-AF28-54E8841F800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56993" y="968122"/>
            <a:ext cx="7786672" cy="44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6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766847" y="6005691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916520" y="6033100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渠道分类后的两类产品关系图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数据特征分析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D12E049-74E4-4531-A45C-23AA5F6C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981" y="1704338"/>
            <a:ext cx="5849398" cy="299836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DD1137-EA94-4506-8356-7AA290C62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313" y="1678777"/>
            <a:ext cx="5939268" cy="30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602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766847" y="6005691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916520" y="6033100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各类产品渠道分类后占比直方图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数据特征分析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3E79C9-9C98-484E-9C33-03FE68EAB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1505" y="666650"/>
            <a:ext cx="6591136" cy="526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91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766847" y="6005691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916520" y="6033100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核密度</a:t>
            </a:r>
            <a:r>
              <a:rPr lang="zh-CN" altLang="zh-CN" b="1" dirty="0">
                <a:solidFill>
                  <a:schemeClr val="bg1"/>
                </a:solidFill>
              </a:rPr>
              <a:t>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数据特征分析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4D138F-6426-4FBB-9A3D-46CB2E9A93B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89" y="1174282"/>
            <a:ext cx="9271234" cy="42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851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715638" y="5956064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865311" y="5983473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相关系数热力图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数据特征分析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B58BA7-8E14-4672-9651-86B4F5E59F0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00484" y="1460133"/>
            <a:ext cx="4810392" cy="40025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8736564-DB1D-4983-AE72-95C301B40D0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68123" y="1460133"/>
            <a:ext cx="5716621" cy="4083731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EF0194A-CAC8-41C5-8012-AE8AA8C7E5E6}"/>
              </a:ext>
            </a:extLst>
          </p:cNvPr>
          <p:cNvSpPr/>
          <p:nvPr/>
        </p:nvSpPr>
        <p:spPr>
          <a:xfrm>
            <a:off x="6566194" y="5947398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EE3A2A0-CE41-486F-9F05-7B58F989D3BE}"/>
              </a:ext>
            </a:extLst>
          </p:cNvPr>
          <p:cNvSpPr txBox="1"/>
          <p:nvPr/>
        </p:nvSpPr>
        <p:spPr>
          <a:xfrm>
            <a:off x="6715867" y="5974807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规范化及数值化的相关系数热力图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99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DC90873-508C-EC40-66FD-3413FF799867}"/>
              </a:ext>
            </a:extLst>
          </p:cNvPr>
          <p:cNvSpPr/>
          <p:nvPr/>
        </p:nvSpPr>
        <p:spPr>
          <a:xfrm>
            <a:off x="2565094" y="2516280"/>
            <a:ext cx="7061812" cy="131420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566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3802836" y="2384619"/>
            <a:ext cx="4620340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556679"/>
                </a:solidFill>
              </a:rPr>
              <a:t>数据处理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26001F-0149-B855-5105-476AB4A5EAAE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93C7-6196-5413-2E51-B5830C55AC6A}"/>
              </a:ext>
            </a:extLst>
          </p:cNvPr>
          <p:cNvSpPr txBox="1"/>
          <p:nvPr/>
        </p:nvSpPr>
        <p:spPr>
          <a:xfrm>
            <a:off x="5586083" y="815175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04</a:t>
            </a:r>
            <a:endParaRPr lang="zh-CN" altLang="en-US" sz="60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4482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21D400-62CD-40AB-AD42-B04A595345DD}"/>
              </a:ext>
            </a:extLst>
          </p:cNvPr>
          <p:cNvSpPr/>
          <p:nvPr/>
        </p:nvSpPr>
        <p:spPr>
          <a:xfrm flipV="1">
            <a:off x="839787" y="1548898"/>
            <a:ext cx="10512426" cy="941032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22BB13-3A28-42E3-8B85-B3E8840710E6}"/>
              </a:ext>
            </a:extLst>
          </p:cNvPr>
          <p:cNvSpPr/>
          <p:nvPr/>
        </p:nvSpPr>
        <p:spPr>
          <a:xfrm>
            <a:off x="635510" y="2171840"/>
            <a:ext cx="10508473" cy="2876290"/>
          </a:xfrm>
          <a:prstGeom prst="roundRect">
            <a:avLst>
              <a:gd name="adj" fmla="val 7584"/>
            </a:avLst>
          </a:prstGeom>
          <a:solidFill>
            <a:srgbClr val="556679"/>
          </a:solidFill>
          <a:ln>
            <a:solidFill>
              <a:srgbClr val="556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26A356-0311-484B-BC0B-D6CDCB4A0E51}"/>
              </a:ext>
            </a:extLst>
          </p:cNvPr>
          <p:cNvSpPr txBox="1"/>
          <p:nvPr/>
        </p:nvSpPr>
        <p:spPr>
          <a:xfrm>
            <a:off x="1269407" y="187736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数据清洗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C84B88-4103-4832-BBE7-BE7018798A0C}"/>
              </a:ext>
            </a:extLst>
          </p:cNvPr>
          <p:cNvSpPr txBox="1"/>
          <p:nvPr/>
        </p:nvSpPr>
        <p:spPr>
          <a:xfrm>
            <a:off x="4148488" y="2152272"/>
            <a:ext cx="6400800" cy="2215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在该数据集中共两个属性存在缺失，分别为第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232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行的“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Grocery”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和第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241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行的“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Frozen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”，由于缺失值较少，我们分别采用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Grocery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中位数、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Frozen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中位数填充缺失值。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且无特殊字符。</a:t>
            </a:r>
          </a:p>
        </p:txBody>
      </p:sp>
      <p:sp>
        <p:nvSpPr>
          <p:cNvPr id="19" name="iconfont-11253-5327384">
            <a:extLst>
              <a:ext uri="{FF2B5EF4-FFF2-40B4-BE49-F238E27FC236}">
                <a16:creationId xmlns:a16="http://schemas.microsoft.com/office/drawing/2014/main" id="{48E96F0B-A9A2-48DF-A2A7-8030DC8FA3B1}"/>
              </a:ext>
            </a:extLst>
          </p:cNvPr>
          <p:cNvSpPr/>
          <p:nvPr/>
        </p:nvSpPr>
        <p:spPr>
          <a:xfrm>
            <a:off x="1048017" y="2394518"/>
            <a:ext cx="3029690" cy="2019587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358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1607BC2-FBDB-438B-1445-20F8B7C82E94}"/>
              </a:ext>
            </a:extLst>
          </p:cNvPr>
          <p:cNvGrpSpPr/>
          <p:nvPr/>
        </p:nvGrpSpPr>
        <p:grpSpPr>
          <a:xfrm>
            <a:off x="10308856" y="336016"/>
            <a:ext cx="1199368" cy="1199368"/>
            <a:chOff x="5360947" y="579923"/>
            <a:chExt cx="1470105" cy="1470105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985C40E6-2FBF-5A7D-F581-E070321D4BDC}"/>
                </a:ext>
              </a:extLst>
            </p:cNvPr>
            <p:cNvSpPr/>
            <p:nvPr/>
          </p:nvSpPr>
          <p:spPr>
            <a:xfrm>
              <a:off x="5360947" y="579923"/>
              <a:ext cx="1470105" cy="147010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76200" dist="38100" dir="5400000" algn="t" rotWithShape="0">
                <a:prstClr val="black">
                  <a:alpha val="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iconfont-11253-5327384">
              <a:extLst>
                <a:ext uri="{FF2B5EF4-FFF2-40B4-BE49-F238E27FC236}">
                  <a16:creationId xmlns:a16="http://schemas.microsoft.com/office/drawing/2014/main" id="{DD4B9A41-92F5-495E-1AF7-064BED09B7A8}"/>
                </a:ext>
              </a:extLst>
            </p:cNvPr>
            <p:cNvSpPr/>
            <p:nvPr/>
          </p:nvSpPr>
          <p:spPr>
            <a:xfrm>
              <a:off x="5634342" y="988823"/>
              <a:ext cx="1030202" cy="686732"/>
            </a:xfrm>
            <a:custGeom>
              <a:avLst/>
              <a:gdLst>
                <a:gd name="T0" fmla="*/ 9997 w 9997"/>
                <a:gd name="T1" fmla="*/ 1668 h 6664"/>
                <a:gd name="T2" fmla="*/ 9902 w 9997"/>
                <a:gd name="T3" fmla="*/ 1803 h 6664"/>
                <a:gd name="T4" fmla="*/ 5041 w 9997"/>
                <a:gd name="T5" fmla="*/ 3331 h 6664"/>
                <a:gd name="T6" fmla="*/ 4997 w 9997"/>
                <a:gd name="T7" fmla="*/ 3336 h 6664"/>
                <a:gd name="T8" fmla="*/ 4953 w 9997"/>
                <a:gd name="T9" fmla="*/ 3331 h 6664"/>
                <a:gd name="T10" fmla="*/ 2123 w 9997"/>
                <a:gd name="T11" fmla="*/ 2436 h 6664"/>
                <a:gd name="T12" fmla="*/ 1816 w 9997"/>
                <a:gd name="T13" fmla="*/ 2919 h 6664"/>
                <a:gd name="T14" fmla="*/ 1668 w 9997"/>
                <a:gd name="T15" fmla="*/ 3694 h 6664"/>
                <a:gd name="T16" fmla="*/ 1941 w 9997"/>
                <a:gd name="T17" fmla="*/ 4167 h 6664"/>
                <a:gd name="T18" fmla="*/ 1690 w 9997"/>
                <a:gd name="T19" fmla="*/ 4631 h 6664"/>
                <a:gd name="T20" fmla="*/ 1941 w 9997"/>
                <a:gd name="T21" fmla="*/ 6509 h 6664"/>
                <a:gd name="T22" fmla="*/ 1906 w 9997"/>
                <a:gd name="T23" fmla="*/ 6617 h 6664"/>
                <a:gd name="T24" fmla="*/ 1802 w 9997"/>
                <a:gd name="T25" fmla="*/ 6664 h 6664"/>
                <a:gd name="T26" fmla="*/ 970 w 9997"/>
                <a:gd name="T27" fmla="*/ 6664 h 6664"/>
                <a:gd name="T28" fmla="*/ 866 w 9997"/>
                <a:gd name="T29" fmla="*/ 6617 h 6664"/>
                <a:gd name="T30" fmla="*/ 831 w 9997"/>
                <a:gd name="T31" fmla="*/ 6509 h 6664"/>
                <a:gd name="T32" fmla="*/ 1085 w 9997"/>
                <a:gd name="T33" fmla="*/ 4630 h 6664"/>
                <a:gd name="T34" fmla="*/ 833 w 9997"/>
                <a:gd name="T35" fmla="*/ 4167 h 6664"/>
                <a:gd name="T36" fmla="*/ 1116 w 9997"/>
                <a:gd name="T37" fmla="*/ 3685 h 6664"/>
                <a:gd name="T38" fmla="*/ 1542 w 9997"/>
                <a:gd name="T39" fmla="*/ 2253 h 6664"/>
                <a:gd name="T40" fmla="*/ 95 w 9997"/>
                <a:gd name="T41" fmla="*/ 1803 h 6664"/>
                <a:gd name="T42" fmla="*/ 0 w 9997"/>
                <a:gd name="T43" fmla="*/ 1668 h 6664"/>
                <a:gd name="T44" fmla="*/ 95 w 9997"/>
                <a:gd name="T45" fmla="*/ 1533 h 6664"/>
                <a:gd name="T46" fmla="*/ 4956 w 9997"/>
                <a:gd name="T47" fmla="*/ 5 h 6664"/>
                <a:gd name="T48" fmla="*/ 5000 w 9997"/>
                <a:gd name="T49" fmla="*/ 0 h 6664"/>
                <a:gd name="T50" fmla="*/ 5043 w 9997"/>
                <a:gd name="T51" fmla="*/ 5 h 6664"/>
                <a:gd name="T52" fmla="*/ 9902 w 9997"/>
                <a:gd name="T53" fmla="*/ 1533 h 6664"/>
                <a:gd name="T54" fmla="*/ 9997 w 9997"/>
                <a:gd name="T55" fmla="*/ 1668 h 6664"/>
                <a:gd name="T56" fmla="*/ 7697 w 9997"/>
                <a:gd name="T57" fmla="*/ 3074 h 6664"/>
                <a:gd name="T58" fmla="*/ 7776 w 9997"/>
                <a:gd name="T59" fmla="*/ 4446 h 6664"/>
                <a:gd name="T60" fmla="*/ 7420 w 9997"/>
                <a:gd name="T61" fmla="*/ 5002 h 6664"/>
                <a:gd name="T62" fmla="*/ 6399 w 9997"/>
                <a:gd name="T63" fmla="*/ 5408 h 6664"/>
                <a:gd name="T64" fmla="*/ 4998 w 9997"/>
                <a:gd name="T65" fmla="*/ 5558 h 6664"/>
                <a:gd name="T66" fmla="*/ 3597 w 9997"/>
                <a:gd name="T67" fmla="*/ 5408 h 6664"/>
                <a:gd name="T68" fmla="*/ 2577 w 9997"/>
                <a:gd name="T69" fmla="*/ 5002 h 6664"/>
                <a:gd name="T70" fmla="*/ 2221 w 9997"/>
                <a:gd name="T71" fmla="*/ 4446 h 6664"/>
                <a:gd name="T72" fmla="*/ 2299 w 9997"/>
                <a:gd name="T73" fmla="*/ 3074 h 6664"/>
                <a:gd name="T74" fmla="*/ 4791 w 9997"/>
                <a:gd name="T75" fmla="*/ 3861 h 6664"/>
                <a:gd name="T76" fmla="*/ 4999 w 9997"/>
                <a:gd name="T77" fmla="*/ 3891 h 6664"/>
                <a:gd name="T78" fmla="*/ 5208 w 9997"/>
                <a:gd name="T79" fmla="*/ 3861 h 6664"/>
                <a:gd name="T80" fmla="*/ 7697 w 9997"/>
                <a:gd name="T81" fmla="*/ 3074 h 6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97" h="6664">
                  <a:moveTo>
                    <a:pt x="9997" y="1668"/>
                  </a:moveTo>
                  <a:cubicBezTo>
                    <a:pt x="9997" y="1734"/>
                    <a:pt x="9966" y="1779"/>
                    <a:pt x="9902" y="1803"/>
                  </a:cubicBezTo>
                  <a:lnTo>
                    <a:pt x="5041" y="3331"/>
                  </a:lnTo>
                  <a:cubicBezTo>
                    <a:pt x="5030" y="3334"/>
                    <a:pt x="5015" y="3336"/>
                    <a:pt x="4997" y="3336"/>
                  </a:cubicBezTo>
                  <a:cubicBezTo>
                    <a:pt x="4980" y="3336"/>
                    <a:pt x="4966" y="3334"/>
                    <a:pt x="4953" y="3331"/>
                  </a:cubicBezTo>
                  <a:lnTo>
                    <a:pt x="2123" y="2436"/>
                  </a:lnTo>
                  <a:cubicBezTo>
                    <a:pt x="2000" y="2534"/>
                    <a:pt x="1896" y="2696"/>
                    <a:pt x="1816" y="2919"/>
                  </a:cubicBezTo>
                  <a:cubicBezTo>
                    <a:pt x="1735" y="3143"/>
                    <a:pt x="1686" y="3402"/>
                    <a:pt x="1668" y="3694"/>
                  </a:cubicBezTo>
                  <a:cubicBezTo>
                    <a:pt x="1851" y="3798"/>
                    <a:pt x="1941" y="3957"/>
                    <a:pt x="1941" y="4167"/>
                  </a:cubicBezTo>
                  <a:cubicBezTo>
                    <a:pt x="1941" y="4367"/>
                    <a:pt x="1857" y="4522"/>
                    <a:pt x="1690" y="4631"/>
                  </a:cubicBezTo>
                  <a:lnTo>
                    <a:pt x="1941" y="6509"/>
                  </a:lnTo>
                  <a:cubicBezTo>
                    <a:pt x="1947" y="6549"/>
                    <a:pt x="1935" y="6586"/>
                    <a:pt x="1906" y="6617"/>
                  </a:cubicBezTo>
                  <a:cubicBezTo>
                    <a:pt x="1879" y="6648"/>
                    <a:pt x="1845" y="6664"/>
                    <a:pt x="1802" y="6664"/>
                  </a:cubicBezTo>
                  <a:lnTo>
                    <a:pt x="970" y="6664"/>
                  </a:lnTo>
                  <a:cubicBezTo>
                    <a:pt x="926" y="6664"/>
                    <a:pt x="891" y="6648"/>
                    <a:pt x="866" y="6617"/>
                  </a:cubicBezTo>
                  <a:cubicBezTo>
                    <a:pt x="837" y="6586"/>
                    <a:pt x="826" y="6549"/>
                    <a:pt x="831" y="6509"/>
                  </a:cubicBezTo>
                  <a:lnTo>
                    <a:pt x="1085" y="4630"/>
                  </a:lnTo>
                  <a:cubicBezTo>
                    <a:pt x="916" y="4521"/>
                    <a:pt x="833" y="4364"/>
                    <a:pt x="833" y="4167"/>
                  </a:cubicBezTo>
                  <a:cubicBezTo>
                    <a:pt x="833" y="3955"/>
                    <a:pt x="927" y="3794"/>
                    <a:pt x="1116" y="3685"/>
                  </a:cubicBezTo>
                  <a:cubicBezTo>
                    <a:pt x="1147" y="3085"/>
                    <a:pt x="1290" y="2609"/>
                    <a:pt x="1542" y="2253"/>
                  </a:cubicBezTo>
                  <a:lnTo>
                    <a:pt x="95" y="1803"/>
                  </a:lnTo>
                  <a:cubicBezTo>
                    <a:pt x="31" y="1779"/>
                    <a:pt x="0" y="1735"/>
                    <a:pt x="0" y="1668"/>
                  </a:cubicBezTo>
                  <a:cubicBezTo>
                    <a:pt x="0" y="1602"/>
                    <a:pt x="31" y="1557"/>
                    <a:pt x="95" y="1533"/>
                  </a:cubicBezTo>
                  <a:lnTo>
                    <a:pt x="4956" y="5"/>
                  </a:lnTo>
                  <a:cubicBezTo>
                    <a:pt x="4967" y="2"/>
                    <a:pt x="4982" y="0"/>
                    <a:pt x="5000" y="0"/>
                  </a:cubicBezTo>
                  <a:cubicBezTo>
                    <a:pt x="5017" y="0"/>
                    <a:pt x="5031" y="2"/>
                    <a:pt x="5043" y="5"/>
                  </a:cubicBezTo>
                  <a:lnTo>
                    <a:pt x="9902" y="1533"/>
                  </a:lnTo>
                  <a:cubicBezTo>
                    <a:pt x="9966" y="1557"/>
                    <a:pt x="9997" y="1602"/>
                    <a:pt x="9997" y="1668"/>
                  </a:cubicBezTo>
                  <a:close/>
                  <a:moveTo>
                    <a:pt x="7697" y="3074"/>
                  </a:moveTo>
                  <a:lnTo>
                    <a:pt x="7776" y="4446"/>
                  </a:lnTo>
                  <a:cubicBezTo>
                    <a:pt x="7787" y="4646"/>
                    <a:pt x="7670" y="4830"/>
                    <a:pt x="7420" y="5002"/>
                  </a:cubicBezTo>
                  <a:cubicBezTo>
                    <a:pt x="7170" y="5172"/>
                    <a:pt x="6831" y="5307"/>
                    <a:pt x="6399" y="5408"/>
                  </a:cubicBezTo>
                  <a:cubicBezTo>
                    <a:pt x="5968" y="5508"/>
                    <a:pt x="5502" y="5558"/>
                    <a:pt x="4998" y="5558"/>
                  </a:cubicBezTo>
                  <a:cubicBezTo>
                    <a:pt x="4494" y="5558"/>
                    <a:pt x="4027" y="5508"/>
                    <a:pt x="3597" y="5408"/>
                  </a:cubicBezTo>
                  <a:cubicBezTo>
                    <a:pt x="3166" y="5308"/>
                    <a:pt x="2827" y="5174"/>
                    <a:pt x="2577" y="5002"/>
                  </a:cubicBezTo>
                  <a:cubicBezTo>
                    <a:pt x="2327" y="4832"/>
                    <a:pt x="2209" y="4646"/>
                    <a:pt x="2221" y="4446"/>
                  </a:cubicBezTo>
                  <a:lnTo>
                    <a:pt x="2299" y="3074"/>
                  </a:lnTo>
                  <a:lnTo>
                    <a:pt x="4791" y="3861"/>
                  </a:lnTo>
                  <a:cubicBezTo>
                    <a:pt x="4854" y="3882"/>
                    <a:pt x="4924" y="3891"/>
                    <a:pt x="4999" y="3891"/>
                  </a:cubicBezTo>
                  <a:cubicBezTo>
                    <a:pt x="5075" y="3891"/>
                    <a:pt x="5144" y="3882"/>
                    <a:pt x="5208" y="3861"/>
                  </a:cubicBezTo>
                  <a:lnTo>
                    <a:pt x="7697" y="3074"/>
                  </a:lnTo>
                  <a:close/>
                </a:path>
              </a:pathLst>
            </a:custGeom>
            <a:solidFill>
              <a:srgbClr val="5566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87B-587A-9013-AF20-5F4105A0D694}"/>
              </a:ext>
            </a:extLst>
          </p:cNvPr>
          <p:cNvSpPr txBox="1"/>
          <p:nvPr/>
        </p:nvSpPr>
        <p:spPr>
          <a:xfrm>
            <a:off x="5301780" y="191820"/>
            <a:ext cx="1568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 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3FE77F-DE77-5DF5-6665-DDC9E3FB498F}"/>
              </a:ext>
            </a:extLst>
          </p:cNvPr>
          <p:cNvSpPr txBox="1"/>
          <p:nvPr/>
        </p:nvSpPr>
        <p:spPr>
          <a:xfrm>
            <a:off x="1852325" y="2193515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01</a:t>
            </a:r>
            <a:endParaRPr lang="zh-CN" altLang="en-US" sz="32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23100159-BADE-C729-E47F-13018C4D0B6D}"/>
              </a:ext>
            </a:extLst>
          </p:cNvPr>
          <p:cNvGrpSpPr/>
          <p:nvPr/>
        </p:nvGrpSpPr>
        <p:grpSpPr>
          <a:xfrm>
            <a:off x="1364344" y="2131270"/>
            <a:ext cx="1617877" cy="2442323"/>
            <a:chOff x="1132115" y="1861529"/>
            <a:chExt cx="2034509" cy="3071264"/>
          </a:xfrm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86EA583B-6281-78AE-4774-4E9EBDB8CCDB}"/>
                </a:ext>
              </a:extLst>
            </p:cNvPr>
            <p:cNvSpPr/>
            <p:nvPr/>
          </p:nvSpPr>
          <p:spPr>
            <a:xfrm rot="10800000">
              <a:off x="1134624" y="1861529"/>
              <a:ext cx="2032000" cy="2346136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noFill/>
            <a:ln>
              <a:solidFill>
                <a:srgbClr val="5566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D27AE1B-DDD5-9F68-3988-C558130F9A4C}"/>
                </a:ext>
              </a:extLst>
            </p:cNvPr>
            <p:cNvSpPr/>
            <p:nvPr/>
          </p:nvSpPr>
          <p:spPr>
            <a:xfrm>
              <a:off x="1132115" y="2586658"/>
              <a:ext cx="2032000" cy="2346135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solidFill>
              <a:srgbClr val="556679"/>
            </a:solidFill>
            <a:ln>
              <a:solidFill>
                <a:srgbClr val="55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1364344" y="3264823"/>
            <a:ext cx="166914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背景介绍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7D33207-5CE4-B8B3-603C-B306B1E2F078}"/>
              </a:ext>
            </a:extLst>
          </p:cNvPr>
          <p:cNvSpPr txBox="1"/>
          <p:nvPr/>
        </p:nvSpPr>
        <p:spPr>
          <a:xfrm>
            <a:off x="3792380" y="219351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02</a:t>
            </a:r>
            <a:endParaRPr lang="zh-CN" altLang="en-US" sz="32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F815CB-1F6F-E788-263C-C5223DC0E73A}"/>
              </a:ext>
            </a:extLst>
          </p:cNvPr>
          <p:cNvGrpSpPr/>
          <p:nvPr/>
        </p:nvGrpSpPr>
        <p:grpSpPr>
          <a:xfrm>
            <a:off x="3304399" y="2131270"/>
            <a:ext cx="1617877" cy="2442323"/>
            <a:chOff x="1132115" y="1861529"/>
            <a:chExt cx="2034509" cy="3071264"/>
          </a:xfrm>
        </p:grpSpPr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2ED56744-E374-DE4E-ADFA-CAA18AF72932}"/>
                </a:ext>
              </a:extLst>
            </p:cNvPr>
            <p:cNvSpPr/>
            <p:nvPr/>
          </p:nvSpPr>
          <p:spPr>
            <a:xfrm rot="10800000">
              <a:off x="1134624" y="1861529"/>
              <a:ext cx="2032000" cy="2346136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noFill/>
            <a:ln>
              <a:solidFill>
                <a:srgbClr val="5566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A0CDE4B1-4A07-A9B8-777D-C5F79FAF82A1}"/>
                </a:ext>
              </a:extLst>
            </p:cNvPr>
            <p:cNvSpPr/>
            <p:nvPr/>
          </p:nvSpPr>
          <p:spPr>
            <a:xfrm>
              <a:off x="1132115" y="2586658"/>
              <a:ext cx="2032000" cy="2346135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solidFill>
              <a:srgbClr val="556679"/>
            </a:solidFill>
            <a:ln>
              <a:solidFill>
                <a:srgbClr val="55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37EC472-C201-CB8C-243F-7AA062C13188}"/>
              </a:ext>
            </a:extLst>
          </p:cNvPr>
          <p:cNvSpPr txBox="1"/>
          <p:nvPr/>
        </p:nvSpPr>
        <p:spPr>
          <a:xfrm>
            <a:off x="3304399" y="3264823"/>
            <a:ext cx="166914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数据描述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A5D3352-FFA6-AFEC-BE5B-B3C949FADE85}"/>
              </a:ext>
            </a:extLst>
          </p:cNvPr>
          <p:cNvSpPr txBox="1"/>
          <p:nvPr/>
        </p:nvSpPr>
        <p:spPr>
          <a:xfrm>
            <a:off x="5732435" y="2193515"/>
            <a:ext cx="69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03</a:t>
            </a:r>
            <a:endParaRPr lang="zh-CN" altLang="en-US" sz="32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E8A44A4-1C9E-1769-BAC6-1DCB75B6DEE5}"/>
              </a:ext>
            </a:extLst>
          </p:cNvPr>
          <p:cNvGrpSpPr/>
          <p:nvPr/>
        </p:nvGrpSpPr>
        <p:grpSpPr>
          <a:xfrm>
            <a:off x="5244454" y="2131270"/>
            <a:ext cx="1617877" cy="2442323"/>
            <a:chOff x="1132115" y="1861529"/>
            <a:chExt cx="2034509" cy="3071264"/>
          </a:xfrm>
        </p:grpSpPr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6E6431AF-B61A-4E0D-A228-47DB7F3EC3DE}"/>
                </a:ext>
              </a:extLst>
            </p:cNvPr>
            <p:cNvSpPr/>
            <p:nvPr/>
          </p:nvSpPr>
          <p:spPr>
            <a:xfrm rot="10800000">
              <a:off x="1134624" y="1861529"/>
              <a:ext cx="2032000" cy="2346136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noFill/>
            <a:ln>
              <a:solidFill>
                <a:srgbClr val="5566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D80918AE-8ECC-EF50-3152-703DAABA83CA}"/>
                </a:ext>
              </a:extLst>
            </p:cNvPr>
            <p:cNvSpPr/>
            <p:nvPr/>
          </p:nvSpPr>
          <p:spPr>
            <a:xfrm>
              <a:off x="1132115" y="2586658"/>
              <a:ext cx="2032000" cy="2346135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solidFill>
              <a:srgbClr val="556679"/>
            </a:solidFill>
            <a:ln>
              <a:solidFill>
                <a:srgbClr val="55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34C09715-E2BD-E299-E0E9-EB66BD4C5442}"/>
              </a:ext>
            </a:extLst>
          </p:cNvPr>
          <p:cNvSpPr txBox="1"/>
          <p:nvPr/>
        </p:nvSpPr>
        <p:spPr>
          <a:xfrm>
            <a:off x="5244454" y="3264823"/>
            <a:ext cx="166914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数据探索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6D9AB96-F0E2-343C-29C7-641D6E51383B}"/>
              </a:ext>
            </a:extLst>
          </p:cNvPr>
          <p:cNvSpPr txBox="1"/>
          <p:nvPr/>
        </p:nvSpPr>
        <p:spPr>
          <a:xfrm>
            <a:off x="7672490" y="2193515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04</a:t>
            </a:r>
            <a:endParaRPr lang="zh-CN" altLang="en-US" sz="32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F9D945A2-C62D-C1DF-86A5-C9AAA9CCB3F0}"/>
              </a:ext>
            </a:extLst>
          </p:cNvPr>
          <p:cNvGrpSpPr/>
          <p:nvPr/>
        </p:nvGrpSpPr>
        <p:grpSpPr>
          <a:xfrm>
            <a:off x="7184509" y="2131270"/>
            <a:ext cx="1617877" cy="2442323"/>
            <a:chOff x="1132115" y="1861529"/>
            <a:chExt cx="2034509" cy="3071264"/>
          </a:xfrm>
        </p:grpSpPr>
        <p:sp>
          <p:nvSpPr>
            <p:cNvPr id="50" name="任意多边形: 形状 49">
              <a:extLst>
                <a:ext uri="{FF2B5EF4-FFF2-40B4-BE49-F238E27FC236}">
                  <a16:creationId xmlns:a16="http://schemas.microsoft.com/office/drawing/2014/main" id="{8E7446F5-8FA1-FA94-D5AD-230694A5C99F}"/>
                </a:ext>
              </a:extLst>
            </p:cNvPr>
            <p:cNvSpPr/>
            <p:nvPr/>
          </p:nvSpPr>
          <p:spPr>
            <a:xfrm rot="10800000">
              <a:off x="1134624" y="1861529"/>
              <a:ext cx="2032000" cy="2346136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noFill/>
            <a:ln>
              <a:solidFill>
                <a:srgbClr val="5566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F582D6A2-18C2-DF62-C471-976BCFD035E0}"/>
                </a:ext>
              </a:extLst>
            </p:cNvPr>
            <p:cNvSpPr/>
            <p:nvPr/>
          </p:nvSpPr>
          <p:spPr>
            <a:xfrm>
              <a:off x="1132115" y="2586658"/>
              <a:ext cx="2032000" cy="2346135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solidFill>
              <a:srgbClr val="556679"/>
            </a:solidFill>
            <a:ln>
              <a:solidFill>
                <a:srgbClr val="55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9" name="文本框 58">
            <a:extLst>
              <a:ext uri="{FF2B5EF4-FFF2-40B4-BE49-F238E27FC236}">
                <a16:creationId xmlns:a16="http://schemas.microsoft.com/office/drawing/2014/main" id="{C0B1D8C2-BF3B-0942-0C27-C8712C295799}"/>
              </a:ext>
            </a:extLst>
          </p:cNvPr>
          <p:cNvSpPr txBox="1"/>
          <p:nvPr/>
        </p:nvSpPr>
        <p:spPr>
          <a:xfrm>
            <a:off x="7184509" y="3264823"/>
            <a:ext cx="166914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数据处理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9E1B794-9478-D748-C03D-281607706278}"/>
              </a:ext>
            </a:extLst>
          </p:cNvPr>
          <p:cNvSpPr txBox="1"/>
          <p:nvPr/>
        </p:nvSpPr>
        <p:spPr>
          <a:xfrm>
            <a:off x="9612545" y="2193515"/>
            <a:ext cx="704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05</a:t>
            </a:r>
            <a:endParaRPr lang="zh-CN" altLang="en-US" sz="32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EC4AC80-B5D6-D98D-8F1D-01B3A516573E}"/>
              </a:ext>
            </a:extLst>
          </p:cNvPr>
          <p:cNvGrpSpPr/>
          <p:nvPr/>
        </p:nvGrpSpPr>
        <p:grpSpPr>
          <a:xfrm>
            <a:off x="9124564" y="2131270"/>
            <a:ext cx="1617877" cy="2442323"/>
            <a:chOff x="1132115" y="1861529"/>
            <a:chExt cx="2034509" cy="3071264"/>
          </a:xfrm>
        </p:grpSpPr>
        <p:sp>
          <p:nvSpPr>
            <p:cNvPr id="62" name="任意多边形: 形状 61">
              <a:extLst>
                <a:ext uri="{FF2B5EF4-FFF2-40B4-BE49-F238E27FC236}">
                  <a16:creationId xmlns:a16="http://schemas.microsoft.com/office/drawing/2014/main" id="{156B3288-957E-2FE0-2B22-6244CFC69620}"/>
                </a:ext>
              </a:extLst>
            </p:cNvPr>
            <p:cNvSpPr/>
            <p:nvPr/>
          </p:nvSpPr>
          <p:spPr>
            <a:xfrm rot="10800000">
              <a:off x="1134624" y="1861529"/>
              <a:ext cx="2032000" cy="2346136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noFill/>
            <a:ln>
              <a:solidFill>
                <a:srgbClr val="55667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2BAB3B9E-86DD-8B13-6B2D-BB4ACE5E6EE1}"/>
                </a:ext>
              </a:extLst>
            </p:cNvPr>
            <p:cNvSpPr/>
            <p:nvPr/>
          </p:nvSpPr>
          <p:spPr>
            <a:xfrm>
              <a:off x="1132115" y="2586658"/>
              <a:ext cx="2032000" cy="2346135"/>
            </a:xfrm>
            <a:custGeom>
              <a:avLst/>
              <a:gdLst>
                <a:gd name="connsiteX0" fmla="*/ 2032000 w 2032000"/>
                <a:gd name="connsiteY0" fmla="*/ 0 h 2346135"/>
                <a:gd name="connsiteX1" fmla="*/ 2032000 w 2032000"/>
                <a:gd name="connsiteY1" fmla="*/ 2200989 h 2346135"/>
                <a:gd name="connsiteX2" fmla="*/ 1886854 w 2032000"/>
                <a:gd name="connsiteY2" fmla="*/ 2346135 h 2346135"/>
                <a:gd name="connsiteX3" fmla="*/ 145146 w 2032000"/>
                <a:gd name="connsiteY3" fmla="*/ 2346135 h 2346135"/>
                <a:gd name="connsiteX4" fmla="*/ 0 w 2032000"/>
                <a:gd name="connsiteY4" fmla="*/ 2200989 h 2346135"/>
                <a:gd name="connsiteX5" fmla="*/ 0 w 2032000"/>
                <a:gd name="connsiteY5" fmla="*/ 279 h 2346135"/>
                <a:gd name="connsiteX6" fmla="*/ 42085 w 2032000"/>
                <a:gd name="connsiteY6" fmla="*/ 10116 h 2346135"/>
                <a:gd name="connsiteX7" fmla="*/ 1015403 w 2032000"/>
                <a:gd name="connsiteY7" fmla="*/ 102312 h 2346135"/>
                <a:gd name="connsiteX8" fmla="*/ 1988722 w 2032000"/>
                <a:gd name="connsiteY8" fmla="*/ 10116 h 2346135"/>
                <a:gd name="connsiteX9" fmla="*/ 2032000 w 2032000"/>
                <a:gd name="connsiteY9" fmla="*/ 0 h 23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2000" h="2346135">
                  <a:moveTo>
                    <a:pt x="2032000" y="0"/>
                  </a:moveTo>
                  <a:lnTo>
                    <a:pt x="2032000" y="2200989"/>
                  </a:lnTo>
                  <a:cubicBezTo>
                    <a:pt x="2032000" y="2281151"/>
                    <a:pt x="1967016" y="2346135"/>
                    <a:pt x="1886854" y="2346135"/>
                  </a:cubicBezTo>
                  <a:lnTo>
                    <a:pt x="145146" y="2346135"/>
                  </a:lnTo>
                  <a:cubicBezTo>
                    <a:pt x="64984" y="2346135"/>
                    <a:pt x="0" y="2281151"/>
                    <a:pt x="0" y="2200989"/>
                  </a:cubicBezTo>
                  <a:lnTo>
                    <a:pt x="0" y="279"/>
                  </a:lnTo>
                  <a:lnTo>
                    <a:pt x="42085" y="10116"/>
                  </a:lnTo>
                  <a:cubicBezTo>
                    <a:pt x="299156" y="67399"/>
                    <a:pt x="640649" y="102312"/>
                    <a:pt x="1015403" y="102312"/>
                  </a:cubicBezTo>
                  <a:cubicBezTo>
                    <a:pt x="1390157" y="102312"/>
                    <a:pt x="1731651" y="67399"/>
                    <a:pt x="1988722" y="10116"/>
                  </a:cubicBezTo>
                  <a:lnTo>
                    <a:pt x="2032000" y="0"/>
                  </a:lnTo>
                  <a:close/>
                </a:path>
              </a:pathLst>
            </a:custGeom>
            <a:solidFill>
              <a:srgbClr val="556679"/>
            </a:solidFill>
            <a:ln>
              <a:solidFill>
                <a:srgbClr val="55667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9B702F93-58BB-6FD3-9A56-8565C8D71F8A}"/>
              </a:ext>
            </a:extLst>
          </p:cNvPr>
          <p:cNvSpPr txBox="1"/>
          <p:nvPr/>
        </p:nvSpPr>
        <p:spPr>
          <a:xfrm>
            <a:off x="9124564" y="3264823"/>
            <a:ext cx="1669143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</a:rPr>
              <a:t>模型讨论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7548F50-1803-54A7-10A8-49B6EDCC756A}"/>
              </a:ext>
            </a:extLst>
          </p:cNvPr>
          <p:cNvSpPr txBox="1"/>
          <p:nvPr/>
        </p:nvSpPr>
        <p:spPr>
          <a:xfrm>
            <a:off x="4506332" y="1283199"/>
            <a:ext cx="3179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CONTENTS</a:t>
            </a:r>
          </a:p>
        </p:txBody>
      </p:sp>
    </p:spTree>
    <p:extLst>
      <p:ext uri="{BB962C8B-B14F-4D97-AF65-F5344CB8AC3E}">
        <p14:creationId xmlns:p14="http://schemas.microsoft.com/office/powerpoint/2010/main" val="264469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21D400-62CD-40AB-AD42-B04A595345DD}"/>
              </a:ext>
            </a:extLst>
          </p:cNvPr>
          <p:cNvSpPr/>
          <p:nvPr/>
        </p:nvSpPr>
        <p:spPr>
          <a:xfrm flipV="1">
            <a:off x="839787" y="1548898"/>
            <a:ext cx="10512426" cy="941032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22BB13-3A28-42E3-8B85-B3E8840710E6}"/>
              </a:ext>
            </a:extLst>
          </p:cNvPr>
          <p:cNvSpPr/>
          <p:nvPr/>
        </p:nvSpPr>
        <p:spPr>
          <a:xfrm>
            <a:off x="635510" y="2171840"/>
            <a:ext cx="10508473" cy="2876290"/>
          </a:xfrm>
          <a:prstGeom prst="roundRect">
            <a:avLst>
              <a:gd name="adj" fmla="val 7584"/>
            </a:avLst>
          </a:prstGeom>
          <a:solidFill>
            <a:srgbClr val="556679"/>
          </a:solidFill>
          <a:ln>
            <a:solidFill>
              <a:srgbClr val="556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26A356-0311-484B-BC0B-D6CDCB4A0E51}"/>
              </a:ext>
            </a:extLst>
          </p:cNvPr>
          <p:cNvSpPr txBox="1"/>
          <p:nvPr/>
        </p:nvSpPr>
        <p:spPr>
          <a:xfrm>
            <a:off x="1269407" y="187736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特征变换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C84B88-4103-4832-BBE7-BE7018798A0C}"/>
              </a:ext>
            </a:extLst>
          </p:cNvPr>
          <p:cNvSpPr txBox="1"/>
          <p:nvPr/>
        </p:nvSpPr>
        <p:spPr>
          <a:xfrm>
            <a:off x="2590959" y="1548898"/>
            <a:ext cx="8653185" cy="38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、标称属性</a:t>
            </a:r>
            <a:endParaRPr lang="en-US" altLang="zh-CN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客户的渠道具有标称特征，通过哑变量变换，转换为二元数值特征类型，客户渠道为“</a:t>
            </a:r>
            <a:r>
              <a:rPr lang="en-US" altLang="zh-CN" sz="1600" dirty="0" err="1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Horeca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”时，设为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(Channel1,Channel2)=(1,0);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客户渠道为零售时，设为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(Channel1,Channel2)=(0,1)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、数值属性</a:t>
            </a:r>
            <a:endParaRPr lang="en-US" altLang="zh-CN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在全部转换为数值属性后，进行标准化，这里由于数据集的标准差较大，极端值较多，对于极端值和异常值敏感的最小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最大规范化不适用，且该数据集特征大致符合正态分布，则我们采用零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-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均值规范化，按照均值中心化，再利用标准差重新缩放数据，使数据服从均值为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0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，方差为</a:t>
            </a:r>
            <a:r>
              <a:rPr lang="en-US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zh-CN" sz="16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的正态分布。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iconfont-11253-5327384">
            <a:extLst>
              <a:ext uri="{FF2B5EF4-FFF2-40B4-BE49-F238E27FC236}">
                <a16:creationId xmlns:a16="http://schemas.microsoft.com/office/drawing/2014/main" id="{48E96F0B-A9A2-48DF-A2A7-8030DC8FA3B1}"/>
              </a:ext>
            </a:extLst>
          </p:cNvPr>
          <p:cNvSpPr/>
          <p:nvPr/>
        </p:nvSpPr>
        <p:spPr>
          <a:xfrm>
            <a:off x="582051" y="2707101"/>
            <a:ext cx="2109069" cy="1661280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2879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21D400-62CD-40AB-AD42-B04A595345DD}"/>
              </a:ext>
            </a:extLst>
          </p:cNvPr>
          <p:cNvSpPr/>
          <p:nvPr/>
        </p:nvSpPr>
        <p:spPr>
          <a:xfrm flipV="1">
            <a:off x="839787" y="1548898"/>
            <a:ext cx="10512426" cy="941032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22BB13-3A28-42E3-8B85-B3E8840710E6}"/>
              </a:ext>
            </a:extLst>
          </p:cNvPr>
          <p:cNvSpPr/>
          <p:nvPr/>
        </p:nvSpPr>
        <p:spPr>
          <a:xfrm>
            <a:off x="635510" y="2171840"/>
            <a:ext cx="10508473" cy="2876290"/>
          </a:xfrm>
          <a:prstGeom prst="roundRect">
            <a:avLst>
              <a:gd name="adj" fmla="val 7584"/>
            </a:avLst>
          </a:prstGeom>
          <a:solidFill>
            <a:srgbClr val="556679"/>
          </a:solidFill>
          <a:ln>
            <a:solidFill>
              <a:srgbClr val="556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026A356-0311-484B-BC0B-D6CDCB4A0E51}"/>
              </a:ext>
            </a:extLst>
          </p:cNvPr>
          <p:cNvSpPr txBox="1"/>
          <p:nvPr/>
        </p:nvSpPr>
        <p:spPr>
          <a:xfrm>
            <a:off x="1269407" y="187736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特征提取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C84B88-4103-4832-BBE7-BE7018798A0C}"/>
              </a:ext>
            </a:extLst>
          </p:cNvPr>
          <p:cNvSpPr txBox="1"/>
          <p:nvPr/>
        </p:nvSpPr>
        <p:spPr>
          <a:xfrm>
            <a:off x="4077707" y="1836290"/>
            <a:ext cx="6981720" cy="3323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在该文中，有关特征提取方法采用维度约束中的降维方法，通过线性或非线性变换方法，将数据投影到低维空间中，从而减少数据特征个数。本文采用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t-SNE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方法降维，把高纬度的数据点之间的距离转化为高斯分布概率，保留一定的局部特征。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iconfont-11253-5327384">
            <a:extLst>
              <a:ext uri="{FF2B5EF4-FFF2-40B4-BE49-F238E27FC236}">
                <a16:creationId xmlns:a16="http://schemas.microsoft.com/office/drawing/2014/main" id="{48E96F0B-A9A2-48DF-A2A7-8030DC8FA3B1}"/>
              </a:ext>
            </a:extLst>
          </p:cNvPr>
          <p:cNvSpPr/>
          <p:nvPr/>
        </p:nvSpPr>
        <p:spPr>
          <a:xfrm>
            <a:off x="1048017" y="2394518"/>
            <a:ext cx="3029690" cy="2019587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7283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DC90873-508C-EC40-66FD-3413FF799867}"/>
              </a:ext>
            </a:extLst>
          </p:cNvPr>
          <p:cNvSpPr/>
          <p:nvPr/>
        </p:nvSpPr>
        <p:spPr>
          <a:xfrm>
            <a:off x="2565094" y="2516280"/>
            <a:ext cx="7061812" cy="131420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566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3802836" y="2384619"/>
            <a:ext cx="4620340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556679"/>
                </a:solidFill>
              </a:rPr>
              <a:t>模型讨论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26001F-0149-B855-5105-476AB4A5EAAE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93C7-6196-5413-2E51-B5830C55AC6A}"/>
              </a:ext>
            </a:extLst>
          </p:cNvPr>
          <p:cNvSpPr txBox="1"/>
          <p:nvPr/>
        </p:nvSpPr>
        <p:spPr>
          <a:xfrm>
            <a:off x="5586083" y="815175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05</a:t>
            </a:r>
            <a:endParaRPr lang="zh-CN" altLang="en-US" sz="60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35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773152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951939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手肘原则确定</a:t>
            </a:r>
            <a:r>
              <a:rPr lang="en-US" altLang="zh-CN" b="1" dirty="0">
                <a:solidFill>
                  <a:schemeClr val="bg1"/>
                </a:solidFill>
              </a:rPr>
              <a:t>K</a:t>
            </a:r>
            <a:r>
              <a:rPr lang="zh-CN" altLang="zh-CN" b="1" dirty="0">
                <a:solidFill>
                  <a:schemeClr val="bg1"/>
                </a:solidFill>
              </a:rPr>
              <a:t>值图</a:t>
            </a:r>
            <a:r>
              <a:rPr lang="zh-CN" altLang="en-US" b="1" dirty="0">
                <a:solidFill>
                  <a:schemeClr val="bg1"/>
                </a:solidFill>
              </a:rPr>
              <a:t>（进行异常值处理）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556679"/>
                </a:solidFill>
              </a:rPr>
              <a:t>箱线图异常值处理前后比较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2503CC-652C-41CC-965F-2B2936F45C9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5272" y="1678098"/>
            <a:ext cx="5096631" cy="35488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18975F0-85BF-4144-93BF-A4EF7AA042F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169314" y="1678098"/>
            <a:ext cx="5236624" cy="364308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57BCCB-B614-437F-BF17-A73047DCFD7C}"/>
              </a:ext>
            </a:extLst>
          </p:cNvPr>
          <p:cNvSpPr/>
          <p:nvPr/>
        </p:nvSpPr>
        <p:spPr>
          <a:xfrm>
            <a:off x="6368955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254791-E2BB-491A-8126-4D261F9EFE08}"/>
              </a:ext>
            </a:extLst>
          </p:cNvPr>
          <p:cNvSpPr txBox="1"/>
          <p:nvPr/>
        </p:nvSpPr>
        <p:spPr>
          <a:xfrm>
            <a:off x="6547742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手肘原则确定</a:t>
            </a:r>
            <a:r>
              <a:rPr lang="en-US" altLang="zh-CN" b="1" dirty="0">
                <a:solidFill>
                  <a:schemeClr val="bg1"/>
                </a:solidFill>
              </a:rPr>
              <a:t>K</a:t>
            </a:r>
            <a:r>
              <a:rPr lang="zh-CN" altLang="zh-CN" b="1" dirty="0">
                <a:solidFill>
                  <a:schemeClr val="bg1"/>
                </a:solidFill>
              </a:rPr>
              <a:t>值图</a:t>
            </a:r>
            <a:r>
              <a:rPr lang="zh-CN" altLang="en-US" b="1" dirty="0">
                <a:solidFill>
                  <a:schemeClr val="bg1"/>
                </a:solidFill>
              </a:rPr>
              <a:t>（无异常值处理）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485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773152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951939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降维后</a:t>
            </a:r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r>
              <a:rPr lang="zh-CN" altLang="zh-CN" b="1" dirty="0">
                <a:solidFill>
                  <a:schemeClr val="bg1"/>
                </a:solidFill>
              </a:rPr>
              <a:t>聚类图</a:t>
            </a:r>
            <a:r>
              <a:rPr lang="zh-CN" altLang="en-US" b="1" dirty="0">
                <a:solidFill>
                  <a:schemeClr val="bg1"/>
                </a:solidFill>
              </a:rPr>
              <a:t>（进行异常值处理）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1308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800" b="1" dirty="0">
                <a:solidFill>
                  <a:srgbClr val="556679"/>
                </a:solidFill>
              </a:rPr>
              <a:t>箱线图异常值处理前后比较</a:t>
            </a: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57BCCB-B614-437F-BF17-A73047DCFD7C}"/>
              </a:ext>
            </a:extLst>
          </p:cNvPr>
          <p:cNvSpPr/>
          <p:nvPr/>
        </p:nvSpPr>
        <p:spPr>
          <a:xfrm>
            <a:off x="6368955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254791-E2BB-491A-8126-4D261F9EFE08}"/>
              </a:ext>
            </a:extLst>
          </p:cNvPr>
          <p:cNvSpPr txBox="1"/>
          <p:nvPr/>
        </p:nvSpPr>
        <p:spPr>
          <a:xfrm>
            <a:off x="6547742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降维后</a:t>
            </a:r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r>
              <a:rPr lang="zh-CN" altLang="zh-CN" b="1" dirty="0">
                <a:solidFill>
                  <a:schemeClr val="bg1"/>
                </a:solidFill>
              </a:rPr>
              <a:t>聚类图</a:t>
            </a:r>
            <a:r>
              <a:rPr lang="zh-CN" altLang="en-US" b="1" dirty="0">
                <a:solidFill>
                  <a:schemeClr val="bg1"/>
                </a:solidFill>
              </a:rPr>
              <a:t>（无异常值处理）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1BDD1AC-9B49-47C1-98DE-635E4692DAF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73152" y="1571686"/>
            <a:ext cx="5049893" cy="348072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75D80A-613B-486F-9065-56C200B6F7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534768" y="1385336"/>
            <a:ext cx="4884080" cy="366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2946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978364" y="5785776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4157151" y="584059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r>
              <a:rPr lang="zh-CN" altLang="zh-CN" b="1" dirty="0">
                <a:solidFill>
                  <a:schemeClr val="bg1"/>
                </a:solidFill>
              </a:rPr>
              <a:t>聚类平行坐标系图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FA77A7-FCDF-49B4-A0BA-D133F439407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73801" y="1463040"/>
            <a:ext cx="8236986" cy="3634481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D25CAB-BCD0-4AE9-8147-E4CE7C5F2403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DB771E-EE14-4F3D-B940-E97E0E92122D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2753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773152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951939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r>
              <a:rPr lang="zh-CN" altLang="zh-CN" b="1" dirty="0">
                <a:solidFill>
                  <a:schemeClr val="bg1"/>
                </a:solidFill>
              </a:rPr>
              <a:t>聚类小提琴图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257BCCB-B614-437F-BF17-A73047DCFD7C}"/>
              </a:ext>
            </a:extLst>
          </p:cNvPr>
          <p:cNvSpPr/>
          <p:nvPr/>
        </p:nvSpPr>
        <p:spPr>
          <a:xfrm>
            <a:off x="6368955" y="5920529"/>
            <a:ext cx="5049893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254791-E2BB-491A-8126-4D261F9EFE08}"/>
              </a:ext>
            </a:extLst>
          </p:cNvPr>
          <p:cNvSpPr txBox="1"/>
          <p:nvPr/>
        </p:nvSpPr>
        <p:spPr>
          <a:xfrm>
            <a:off x="6547742" y="5975348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r>
              <a:rPr lang="zh-CN" altLang="zh-CN" b="1" dirty="0">
                <a:solidFill>
                  <a:schemeClr val="bg1"/>
                </a:solidFill>
              </a:rPr>
              <a:t>聚类客户所购产品雷达图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6938740-857D-4857-BF29-BAA292BB64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3682" y="1344755"/>
            <a:ext cx="6455126" cy="40410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7B840B5-9A1D-4BCC-86EB-7AD831FD168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788711" y="1152224"/>
            <a:ext cx="4630137" cy="404100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307054B-BE45-43C0-9821-3F2AA591D330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904C1BC-32DD-4177-A6A3-EB0707886360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097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343096" y="5803549"/>
            <a:ext cx="6060785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521882" y="5858368"/>
            <a:ext cx="564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未降维的离群点百分比与</a:t>
            </a:r>
            <a:r>
              <a:rPr lang="en-US" altLang="zh-CN" b="1" dirty="0">
                <a:solidFill>
                  <a:schemeClr val="bg1"/>
                </a:solidFill>
              </a:rPr>
              <a:t>epsilon</a:t>
            </a:r>
            <a:r>
              <a:rPr lang="zh-CN" altLang="zh-CN" b="1" dirty="0">
                <a:solidFill>
                  <a:schemeClr val="bg1"/>
                </a:solidFill>
              </a:rPr>
              <a:t>值选择的线形图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D25CAB-BCD0-4AE9-8147-E4CE7C5F2403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DB771E-EE14-4F3D-B940-E97E0E92122D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347F4C-5598-43DB-A514-D8DF3678C2A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69869" y="1997630"/>
            <a:ext cx="7011529" cy="345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996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343096" y="5803549"/>
            <a:ext cx="6060785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521882" y="5858368"/>
            <a:ext cx="564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r>
              <a:rPr lang="zh-CN" altLang="zh-CN" b="1" dirty="0">
                <a:solidFill>
                  <a:schemeClr val="bg1"/>
                </a:solidFill>
              </a:rPr>
              <a:t>聚类分布图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D25CAB-BCD0-4AE9-8147-E4CE7C5F2403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DB771E-EE14-4F3D-B940-E97E0E92122D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A91354-1F0B-4471-A545-3A79CCE16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112" y="1254019"/>
            <a:ext cx="7905926" cy="438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10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343096" y="5803549"/>
            <a:ext cx="6060785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521882" y="5858368"/>
            <a:ext cx="564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降维后的离群点百分比与</a:t>
            </a:r>
            <a:r>
              <a:rPr lang="en-US" altLang="zh-CN" b="1" dirty="0">
                <a:solidFill>
                  <a:schemeClr val="bg1"/>
                </a:solidFill>
              </a:rPr>
              <a:t>epsilon</a:t>
            </a:r>
            <a:r>
              <a:rPr lang="zh-CN" altLang="zh-CN" b="1" dirty="0">
                <a:solidFill>
                  <a:schemeClr val="bg1"/>
                </a:solidFill>
              </a:rPr>
              <a:t>值选择的线形图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D25CAB-BCD0-4AE9-8147-E4CE7C5F2403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DB771E-EE14-4F3D-B940-E97E0E92122D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BDB5FA8-B5B0-4022-A389-6D847ED6EC1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132922" y="1775029"/>
            <a:ext cx="7926155" cy="365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53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DC90873-508C-EC40-66FD-3413FF799867}"/>
              </a:ext>
            </a:extLst>
          </p:cNvPr>
          <p:cNvSpPr/>
          <p:nvPr/>
        </p:nvSpPr>
        <p:spPr>
          <a:xfrm>
            <a:off x="2565094" y="2516280"/>
            <a:ext cx="7061812" cy="131420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566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3812461" y="2384619"/>
            <a:ext cx="4620340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556679"/>
                </a:solidFill>
              </a:rPr>
              <a:t>背景介绍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26001F-0149-B855-5105-476AB4A5EAAE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93C7-6196-5413-2E51-B5830C55AC6A}"/>
              </a:ext>
            </a:extLst>
          </p:cNvPr>
          <p:cNvSpPr txBox="1"/>
          <p:nvPr/>
        </p:nvSpPr>
        <p:spPr>
          <a:xfrm>
            <a:off x="5586083" y="815175"/>
            <a:ext cx="10198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01</a:t>
            </a:r>
            <a:endParaRPr lang="zh-CN" altLang="en-US" sz="60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57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3343096" y="5803549"/>
            <a:ext cx="6060785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3521882" y="5858368"/>
            <a:ext cx="5641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r>
              <a:rPr lang="zh-CN" altLang="zh-CN" b="1" dirty="0">
                <a:solidFill>
                  <a:schemeClr val="bg1"/>
                </a:solidFill>
              </a:rPr>
              <a:t>聚类分布三维散点图</a:t>
            </a: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ED25CAB-BCD0-4AE9-8147-E4CE7C5F2403}"/>
              </a:ext>
            </a:extLst>
          </p:cNvPr>
          <p:cNvSpPr/>
          <p:nvPr/>
        </p:nvSpPr>
        <p:spPr>
          <a:xfrm>
            <a:off x="1540042" y="814966"/>
            <a:ext cx="2695074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DB771E-EE14-4F3D-B940-E97E0E92122D}"/>
              </a:ext>
            </a:extLst>
          </p:cNvPr>
          <p:cNvSpPr txBox="1"/>
          <p:nvPr/>
        </p:nvSpPr>
        <p:spPr>
          <a:xfrm>
            <a:off x="594200" y="869785"/>
            <a:ext cx="4505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A15EA82-237E-4853-AF9C-CBC129011EE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507947" y="1239117"/>
            <a:ext cx="5643344" cy="417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53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6313812" cy="19552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556679"/>
                </a:solidFill>
              </a:rPr>
              <a:t>K-means</a:t>
            </a:r>
            <a:r>
              <a:rPr lang="zh-CN" altLang="zh-CN" sz="2800" b="1" dirty="0">
                <a:solidFill>
                  <a:srgbClr val="556679"/>
                </a:solidFill>
              </a:rPr>
              <a:t>与</a:t>
            </a:r>
            <a:r>
              <a:rPr lang="en-US" altLang="zh-CN" sz="2800" b="1" dirty="0">
                <a:solidFill>
                  <a:srgbClr val="556679"/>
                </a:solidFill>
              </a:rPr>
              <a:t>DBSCAN</a:t>
            </a:r>
            <a:r>
              <a:rPr lang="zh-CN" altLang="zh-CN" sz="2800" b="1" dirty="0">
                <a:solidFill>
                  <a:srgbClr val="556679"/>
                </a:solidFill>
              </a:rPr>
              <a:t>模型比较</a:t>
            </a:r>
          </a:p>
          <a:p>
            <a:pPr>
              <a:lnSpc>
                <a:spcPct val="150000"/>
              </a:lnSpc>
            </a:pPr>
            <a:endParaRPr lang="zh-CN" altLang="zh-CN" sz="2800" b="1" dirty="0">
              <a:solidFill>
                <a:srgbClr val="556679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2800" b="1" dirty="0">
              <a:solidFill>
                <a:srgbClr val="556679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B06FEC-4661-4106-A64F-63B162741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573" y="3859277"/>
            <a:ext cx="8939448" cy="1871231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5AF1BFC-DCE8-4B10-A162-472180A57B96}"/>
              </a:ext>
            </a:extLst>
          </p:cNvPr>
          <p:cNvSpPr/>
          <p:nvPr/>
        </p:nvSpPr>
        <p:spPr>
          <a:xfrm>
            <a:off x="2696066" y="5870103"/>
            <a:ext cx="7461959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1FE20CA-BF1F-4C98-A93F-AF8744FD5001}"/>
              </a:ext>
            </a:extLst>
          </p:cNvPr>
          <p:cNvSpPr txBox="1"/>
          <p:nvPr/>
        </p:nvSpPr>
        <p:spPr>
          <a:xfrm>
            <a:off x="3205114" y="5924922"/>
            <a:ext cx="67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DBSCAN-</a:t>
            </a:r>
            <a:r>
              <a:rPr lang="zh-CN" altLang="zh-CN" b="1" dirty="0">
                <a:solidFill>
                  <a:schemeClr val="bg1"/>
                </a:solidFill>
              </a:rPr>
              <a:t>集群和离群值在不同产品上支出金额的统计平均值表</a:t>
            </a:r>
            <a:endParaRPr lang="zh-CN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2B7D4F-2083-4A48-A03F-F446EA0CA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260" y="952108"/>
            <a:ext cx="10522073" cy="1451632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8FE5831-D0B3-4B64-B630-E827DACF84D4}"/>
              </a:ext>
            </a:extLst>
          </p:cNvPr>
          <p:cNvSpPr/>
          <p:nvPr/>
        </p:nvSpPr>
        <p:spPr>
          <a:xfrm>
            <a:off x="2593942" y="2466322"/>
            <a:ext cx="7461959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5456B14-5F6F-4B1C-AF77-8A1D58E8261C}"/>
              </a:ext>
            </a:extLst>
          </p:cNvPr>
          <p:cNvSpPr txBox="1"/>
          <p:nvPr/>
        </p:nvSpPr>
        <p:spPr>
          <a:xfrm>
            <a:off x="3102990" y="2521141"/>
            <a:ext cx="67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K-means-</a:t>
            </a:r>
            <a:r>
              <a:rPr lang="zh-CN" altLang="zh-CN" b="1" dirty="0">
                <a:solidFill>
                  <a:schemeClr val="bg1"/>
                </a:solidFill>
              </a:rPr>
              <a:t>各类别的聚类中心及类别数目表</a:t>
            </a:r>
            <a:endParaRPr lang="zh-CN" altLang="zh-C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768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: 形状 35">
            <a:extLst>
              <a:ext uri="{FF2B5EF4-FFF2-40B4-BE49-F238E27FC236}">
                <a16:creationId xmlns:a16="http://schemas.microsoft.com/office/drawing/2014/main" id="{46DCB8CA-6E50-64FB-16B2-614CD729FEB7}"/>
              </a:ext>
            </a:extLst>
          </p:cNvPr>
          <p:cNvSpPr/>
          <p:nvPr/>
        </p:nvSpPr>
        <p:spPr>
          <a:xfrm>
            <a:off x="0" y="1"/>
            <a:ext cx="12192000" cy="1404723"/>
          </a:xfrm>
          <a:custGeom>
            <a:avLst/>
            <a:gdLst>
              <a:gd name="connsiteX0" fmla="*/ 0 w 12192000"/>
              <a:gd name="connsiteY0" fmla="*/ 0 h 1404723"/>
              <a:gd name="connsiteX1" fmla="*/ 12192000 w 12192000"/>
              <a:gd name="connsiteY1" fmla="*/ 0 h 1404723"/>
              <a:gd name="connsiteX2" fmla="*/ 12192000 w 12192000"/>
              <a:gd name="connsiteY2" fmla="*/ 790848 h 1404723"/>
              <a:gd name="connsiteX3" fmla="*/ 11932330 w 12192000"/>
              <a:gd name="connsiteY3" fmla="*/ 851545 h 1404723"/>
              <a:gd name="connsiteX4" fmla="*/ 6092419 w 12192000"/>
              <a:gd name="connsiteY4" fmla="*/ 1404723 h 1404723"/>
              <a:gd name="connsiteX5" fmla="*/ 252509 w 12192000"/>
              <a:gd name="connsiteY5" fmla="*/ 851545 h 1404723"/>
              <a:gd name="connsiteX6" fmla="*/ 0 w 12192000"/>
              <a:gd name="connsiteY6" fmla="*/ 792522 h 1404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404723">
                <a:moveTo>
                  <a:pt x="0" y="0"/>
                </a:moveTo>
                <a:lnTo>
                  <a:pt x="12192000" y="0"/>
                </a:lnTo>
                <a:lnTo>
                  <a:pt x="12192000" y="790848"/>
                </a:lnTo>
                <a:lnTo>
                  <a:pt x="11932330" y="851545"/>
                </a:lnTo>
                <a:cubicBezTo>
                  <a:pt x="10389903" y="1195244"/>
                  <a:pt x="8340943" y="1404723"/>
                  <a:pt x="6092419" y="1404723"/>
                </a:cubicBezTo>
                <a:cubicBezTo>
                  <a:pt x="3843896" y="1404723"/>
                  <a:pt x="1794936" y="1195244"/>
                  <a:pt x="252509" y="851545"/>
                </a:cubicBezTo>
                <a:lnTo>
                  <a:pt x="0" y="792522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985C40E6-2FBF-5A7D-F581-E070321D4BDC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iconfont-11253-5327384" descr="51PPT模板网，幻灯片演示模板及素材免费下载！&#10;51PPT模板网 唯一访问网址：www.51pptmoban.com">
            <a:extLst>
              <a:ext uri="{FF2B5EF4-FFF2-40B4-BE49-F238E27FC236}">
                <a16:creationId xmlns:a16="http://schemas.microsoft.com/office/drawing/2014/main" id="{DD4B9A41-92F5-495E-1AF7-064BED09B7A8}"/>
              </a:ext>
            </a:extLst>
          </p:cNvPr>
          <p:cNvSpPr/>
          <p:nvPr/>
        </p:nvSpPr>
        <p:spPr>
          <a:xfrm>
            <a:off x="5634342" y="988823"/>
            <a:ext cx="1030202" cy="686732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3F2287B-587A-9013-AF20-5F4105A0D694}"/>
              </a:ext>
            </a:extLst>
          </p:cNvPr>
          <p:cNvSpPr txBox="1"/>
          <p:nvPr/>
        </p:nvSpPr>
        <p:spPr>
          <a:xfrm>
            <a:off x="3566195" y="2213107"/>
            <a:ext cx="5262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感谢老师聆听</a:t>
            </a:r>
          </a:p>
        </p:txBody>
      </p: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0CA16E66-55BD-3106-7FAD-6C5D0EB8A645}"/>
              </a:ext>
            </a:extLst>
          </p:cNvPr>
          <p:cNvGrpSpPr/>
          <p:nvPr/>
        </p:nvGrpSpPr>
        <p:grpSpPr>
          <a:xfrm>
            <a:off x="2084321" y="3536897"/>
            <a:ext cx="8023357" cy="153756"/>
            <a:chOff x="2031445" y="3536897"/>
            <a:chExt cx="8023357" cy="153756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18A28497-2E84-4A9E-08C6-0EE3C6F50DE7}"/>
                </a:ext>
              </a:extLst>
            </p:cNvPr>
            <p:cNvGrpSpPr/>
            <p:nvPr/>
          </p:nvGrpSpPr>
          <p:grpSpPr>
            <a:xfrm>
              <a:off x="2031445" y="3536897"/>
              <a:ext cx="2125663" cy="153756"/>
              <a:chOff x="2155825" y="3515131"/>
              <a:chExt cx="2125663" cy="153756"/>
            </a:xfrm>
          </p:grpSpPr>
          <p:sp>
            <p:nvSpPr>
              <p:cNvPr id="46" name="矩形: 圆角 45">
                <a:extLst>
                  <a:ext uri="{FF2B5EF4-FFF2-40B4-BE49-F238E27FC236}">
                    <a16:creationId xmlns:a16="http://schemas.microsoft.com/office/drawing/2014/main" id="{C869160D-BEDF-1BD9-8A4A-FEC60CD44D54}"/>
                  </a:ext>
                </a:extLst>
              </p:cNvPr>
              <p:cNvSpPr/>
              <p:nvPr/>
            </p:nvSpPr>
            <p:spPr>
              <a:xfrm>
                <a:off x="2698750" y="3515131"/>
                <a:ext cx="1464492" cy="1117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67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矩形: 圆角 46">
                <a:extLst>
                  <a:ext uri="{FF2B5EF4-FFF2-40B4-BE49-F238E27FC236}">
                    <a16:creationId xmlns:a16="http://schemas.microsoft.com/office/drawing/2014/main" id="{5092D120-60D5-74E3-6029-47F04465CC97}"/>
                  </a:ext>
                </a:extLst>
              </p:cNvPr>
              <p:cNvSpPr/>
              <p:nvPr/>
            </p:nvSpPr>
            <p:spPr>
              <a:xfrm>
                <a:off x="2155825" y="3584960"/>
                <a:ext cx="2125663" cy="8392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34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0EAD82F3-3569-B913-3D27-32255CE820BC}"/>
                </a:ext>
              </a:extLst>
            </p:cNvPr>
            <p:cNvGrpSpPr/>
            <p:nvPr/>
          </p:nvGrpSpPr>
          <p:grpSpPr>
            <a:xfrm flipH="1">
              <a:off x="7923584" y="3536897"/>
              <a:ext cx="2131218" cy="153756"/>
              <a:chOff x="2155825" y="3515131"/>
              <a:chExt cx="2125663" cy="153756"/>
            </a:xfrm>
          </p:grpSpPr>
          <p:sp>
            <p:nvSpPr>
              <p:cNvPr id="53" name="矩形: 圆角 52">
                <a:extLst>
                  <a:ext uri="{FF2B5EF4-FFF2-40B4-BE49-F238E27FC236}">
                    <a16:creationId xmlns:a16="http://schemas.microsoft.com/office/drawing/2014/main" id="{B7D64C95-6FE0-729A-10DB-98434E5BB006}"/>
                  </a:ext>
                </a:extLst>
              </p:cNvPr>
              <p:cNvSpPr/>
              <p:nvPr/>
            </p:nvSpPr>
            <p:spPr>
              <a:xfrm>
                <a:off x="2698750" y="3515131"/>
                <a:ext cx="1464492" cy="11179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67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矩形: 圆角 53">
                <a:extLst>
                  <a:ext uri="{FF2B5EF4-FFF2-40B4-BE49-F238E27FC236}">
                    <a16:creationId xmlns:a16="http://schemas.microsoft.com/office/drawing/2014/main" id="{E128B034-6F0C-B165-1298-F753F4B8C948}"/>
                  </a:ext>
                </a:extLst>
              </p:cNvPr>
              <p:cNvSpPr/>
              <p:nvPr/>
            </p:nvSpPr>
            <p:spPr>
              <a:xfrm>
                <a:off x="2155825" y="3584960"/>
                <a:ext cx="2125663" cy="83927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556679">
                      <a:alpha val="34000"/>
                    </a:srgbClr>
                  </a:gs>
                  <a:gs pos="100000">
                    <a:srgbClr val="556679">
                      <a:alpha val="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7074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21D400-62CD-40AB-AD42-B04A595345DD}"/>
              </a:ext>
            </a:extLst>
          </p:cNvPr>
          <p:cNvSpPr/>
          <p:nvPr/>
        </p:nvSpPr>
        <p:spPr>
          <a:xfrm flipV="1">
            <a:off x="839787" y="1548898"/>
            <a:ext cx="10512426" cy="941032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22BB13-3A28-42E3-8B85-B3E8840710E6}"/>
              </a:ext>
            </a:extLst>
          </p:cNvPr>
          <p:cNvSpPr/>
          <p:nvPr/>
        </p:nvSpPr>
        <p:spPr>
          <a:xfrm>
            <a:off x="843740" y="2232739"/>
            <a:ext cx="10508473" cy="2876290"/>
          </a:xfrm>
          <a:prstGeom prst="roundRect">
            <a:avLst>
              <a:gd name="adj" fmla="val 7584"/>
            </a:avLst>
          </a:prstGeom>
          <a:solidFill>
            <a:srgbClr val="556679"/>
          </a:solidFill>
          <a:ln>
            <a:solidFill>
              <a:srgbClr val="556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C84B88-4103-4832-BBE7-BE7018798A0C}"/>
              </a:ext>
            </a:extLst>
          </p:cNvPr>
          <p:cNvSpPr txBox="1"/>
          <p:nvPr/>
        </p:nvSpPr>
        <p:spPr>
          <a:xfrm>
            <a:off x="3692355" y="1585192"/>
            <a:ext cx="6444867" cy="3877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本项目数据集来源于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UC Irvine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由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来自葡萄牙的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Margarida Cardoso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予以捐赠。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数据内容为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批发商一年内不同商品的销售情况</a:t>
            </a: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，为了使得批发商销商更加具有针对性的进货，降低其进货成本，我们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对批发商的客户类型进行聚类，以便批发商更好的组织物流和服务。</a:t>
            </a:r>
          </a:p>
          <a:p>
            <a:pPr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iconfont-11253-5327384">
            <a:extLst>
              <a:ext uri="{FF2B5EF4-FFF2-40B4-BE49-F238E27FC236}">
                <a16:creationId xmlns:a16="http://schemas.microsoft.com/office/drawing/2014/main" id="{48E96F0B-A9A2-48DF-A2A7-8030DC8FA3B1}"/>
              </a:ext>
            </a:extLst>
          </p:cNvPr>
          <p:cNvSpPr/>
          <p:nvPr/>
        </p:nvSpPr>
        <p:spPr>
          <a:xfrm>
            <a:off x="839787" y="2105928"/>
            <a:ext cx="3029690" cy="2019587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964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DC90873-508C-EC40-66FD-3413FF799867}"/>
              </a:ext>
            </a:extLst>
          </p:cNvPr>
          <p:cNvSpPr/>
          <p:nvPr/>
        </p:nvSpPr>
        <p:spPr>
          <a:xfrm>
            <a:off x="2565094" y="2516280"/>
            <a:ext cx="7061812" cy="131420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566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3812461" y="2384619"/>
            <a:ext cx="4620340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556679"/>
                </a:solidFill>
              </a:rPr>
              <a:t>数据描述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26001F-0149-B855-5105-476AB4A5EAAE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93C7-6196-5413-2E51-B5830C55AC6A}"/>
              </a:ext>
            </a:extLst>
          </p:cNvPr>
          <p:cNvSpPr txBox="1"/>
          <p:nvPr/>
        </p:nvSpPr>
        <p:spPr>
          <a:xfrm>
            <a:off x="5586083" y="815175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02</a:t>
            </a:r>
            <a:endParaRPr lang="zh-CN" altLang="en-US" sz="60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752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1E21D400-62CD-40AB-AD42-B04A595345DD}"/>
              </a:ext>
            </a:extLst>
          </p:cNvPr>
          <p:cNvSpPr/>
          <p:nvPr/>
        </p:nvSpPr>
        <p:spPr>
          <a:xfrm flipV="1">
            <a:off x="839787" y="1548898"/>
            <a:ext cx="10512426" cy="941032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722BB13-3A28-42E3-8B85-B3E8840710E6}"/>
              </a:ext>
            </a:extLst>
          </p:cNvPr>
          <p:cNvSpPr/>
          <p:nvPr/>
        </p:nvSpPr>
        <p:spPr>
          <a:xfrm>
            <a:off x="843740" y="2232739"/>
            <a:ext cx="10508473" cy="2876290"/>
          </a:xfrm>
          <a:prstGeom prst="roundRect">
            <a:avLst>
              <a:gd name="adj" fmla="val 7584"/>
            </a:avLst>
          </a:prstGeom>
          <a:solidFill>
            <a:srgbClr val="556679"/>
          </a:solidFill>
          <a:ln>
            <a:solidFill>
              <a:srgbClr val="5566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C84B88-4103-4832-BBE7-BE7018798A0C}"/>
              </a:ext>
            </a:extLst>
          </p:cNvPr>
          <p:cNvSpPr txBox="1"/>
          <p:nvPr/>
        </p:nvSpPr>
        <p:spPr>
          <a:xfrm>
            <a:off x="3767769" y="2232740"/>
            <a:ext cx="6444867" cy="2215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该数据集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包含了葡萄牙调查当地批发商一年内不同商品的销售情况，包含了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441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条数据，每条数据包含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6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个数值属性和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个用数字表示的标称属性共</a:t>
            </a:r>
            <a:r>
              <a:rPr lang="en-US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8</a:t>
            </a:r>
            <a:r>
              <a:rPr lang="zh-CN" altLang="zh-CN" sz="24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个字段属性</a:t>
            </a:r>
            <a:endParaRPr lang="zh-CN" altLang="en-US" sz="24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9" name="iconfont-11253-5327384">
            <a:extLst>
              <a:ext uri="{FF2B5EF4-FFF2-40B4-BE49-F238E27FC236}">
                <a16:creationId xmlns:a16="http://schemas.microsoft.com/office/drawing/2014/main" id="{48E96F0B-A9A2-48DF-A2A7-8030DC8FA3B1}"/>
              </a:ext>
            </a:extLst>
          </p:cNvPr>
          <p:cNvSpPr/>
          <p:nvPr/>
        </p:nvSpPr>
        <p:spPr>
          <a:xfrm>
            <a:off x="839787" y="2105928"/>
            <a:ext cx="3029690" cy="2019587"/>
          </a:xfrm>
          <a:custGeom>
            <a:avLst/>
            <a:gdLst>
              <a:gd name="T0" fmla="*/ 9997 w 9997"/>
              <a:gd name="T1" fmla="*/ 1668 h 6664"/>
              <a:gd name="T2" fmla="*/ 9902 w 9997"/>
              <a:gd name="T3" fmla="*/ 1803 h 6664"/>
              <a:gd name="T4" fmla="*/ 5041 w 9997"/>
              <a:gd name="T5" fmla="*/ 3331 h 6664"/>
              <a:gd name="T6" fmla="*/ 4997 w 9997"/>
              <a:gd name="T7" fmla="*/ 3336 h 6664"/>
              <a:gd name="T8" fmla="*/ 4953 w 9997"/>
              <a:gd name="T9" fmla="*/ 3331 h 6664"/>
              <a:gd name="T10" fmla="*/ 2123 w 9997"/>
              <a:gd name="T11" fmla="*/ 2436 h 6664"/>
              <a:gd name="T12" fmla="*/ 1816 w 9997"/>
              <a:gd name="T13" fmla="*/ 2919 h 6664"/>
              <a:gd name="T14" fmla="*/ 1668 w 9997"/>
              <a:gd name="T15" fmla="*/ 3694 h 6664"/>
              <a:gd name="T16" fmla="*/ 1941 w 9997"/>
              <a:gd name="T17" fmla="*/ 4167 h 6664"/>
              <a:gd name="T18" fmla="*/ 1690 w 9997"/>
              <a:gd name="T19" fmla="*/ 4631 h 6664"/>
              <a:gd name="T20" fmla="*/ 1941 w 9997"/>
              <a:gd name="T21" fmla="*/ 6509 h 6664"/>
              <a:gd name="T22" fmla="*/ 1906 w 9997"/>
              <a:gd name="T23" fmla="*/ 6617 h 6664"/>
              <a:gd name="T24" fmla="*/ 1802 w 9997"/>
              <a:gd name="T25" fmla="*/ 6664 h 6664"/>
              <a:gd name="T26" fmla="*/ 970 w 9997"/>
              <a:gd name="T27" fmla="*/ 6664 h 6664"/>
              <a:gd name="T28" fmla="*/ 866 w 9997"/>
              <a:gd name="T29" fmla="*/ 6617 h 6664"/>
              <a:gd name="T30" fmla="*/ 831 w 9997"/>
              <a:gd name="T31" fmla="*/ 6509 h 6664"/>
              <a:gd name="T32" fmla="*/ 1085 w 9997"/>
              <a:gd name="T33" fmla="*/ 4630 h 6664"/>
              <a:gd name="T34" fmla="*/ 833 w 9997"/>
              <a:gd name="T35" fmla="*/ 4167 h 6664"/>
              <a:gd name="T36" fmla="*/ 1116 w 9997"/>
              <a:gd name="T37" fmla="*/ 3685 h 6664"/>
              <a:gd name="T38" fmla="*/ 1542 w 9997"/>
              <a:gd name="T39" fmla="*/ 2253 h 6664"/>
              <a:gd name="T40" fmla="*/ 95 w 9997"/>
              <a:gd name="T41" fmla="*/ 1803 h 6664"/>
              <a:gd name="T42" fmla="*/ 0 w 9997"/>
              <a:gd name="T43" fmla="*/ 1668 h 6664"/>
              <a:gd name="T44" fmla="*/ 95 w 9997"/>
              <a:gd name="T45" fmla="*/ 1533 h 6664"/>
              <a:gd name="T46" fmla="*/ 4956 w 9997"/>
              <a:gd name="T47" fmla="*/ 5 h 6664"/>
              <a:gd name="T48" fmla="*/ 5000 w 9997"/>
              <a:gd name="T49" fmla="*/ 0 h 6664"/>
              <a:gd name="T50" fmla="*/ 5043 w 9997"/>
              <a:gd name="T51" fmla="*/ 5 h 6664"/>
              <a:gd name="T52" fmla="*/ 9902 w 9997"/>
              <a:gd name="T53" fmla="*/ 1533 h 6664"/>
              <a:gd name="T54" fmla="*/ 9997 w 9997"/>
              <a:gd name="T55" fmla="*/ 1668 h 6664"/>
              <a:gd name="T56" fmla="*/ 7697 w 9997"/>
              <a:gd name="T57" fmla="*/ 3074 h 6664"/>
              <a:gd name="T58" fmla="*/ 7776 w 9997"/>
              <a:gd name="T59" fmla="*/ 4446 h 6664"/>
              <a:gd name="T60" fmla="*/ 7420 w 9997"/>
              <a:gd name="T61" fmla="*/ 5002 h 6664"/>
              <a:gd name="T62" fmla="*/ 6399 w 9997"/>
              <a:gd name="T63" fmla="*/ 5408 h 6664"/>
              <a:gd name="T64" fmla="*/ 4998 w 9997"/>
              <a:gd name="T65" fmla="*/ 5558 h 6664"/>
              <a:gd name="T66" fmla="*/ 3597 w 9997"/>
              <a:gd name="T67" fmla="*/ 5408 h 6664"/>
              <a:gd name="T68" fmla="*/ 2577 w 9997"/>
              <a:gd name="T69" fmla="*/ 5002 h 6664"/>
              <a:gd name="T70" fmla="*/ 2221 w 9997"/>
              <a:gd name="T71" fmla="*/ 4446 h 6664"/>
              <a:gd name="T72" fmla="*/ 2299 w 9997"/>
              <a:gd name="T73" fmla="*/ 3074 h 6664"/>
              <a:gd name="T74" fmla="*/ 4791 w 9997"/>
              <a:gd name="T75" fmla="*/ 3861 h 6664"/>
              <a:gd name="T76" fmla="*/ 4999 w 9997"/>
              <a:gd name="T77" fmla="*/ 3891 h 6664"/>
              <a:gd name="T78" fmla="*/ 5208 w 9997"/>
              <a:gd name="T79" fmla="*/ 3861 h 6664"/>
              <a:gd name="T80" fmla="*/ 7697 w 9997"/>
              <a:gd name="T81" fmla="*/ 3074 h 6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9997" h="6664">
                <a:moveTo>
                  <a:pt x="9997" y="1668"/>
                </a:moveTo>
                <a:cubicBezTo>
                  <a:pt x="9997" y="1734"/>
                  <a:pt x="9966" y="1779"/>
                  <a:pt x="9902" y="1803"/>
                </a:cubicBezTo>
                <a:lnTo>
                  <a:pt x="5041" y="3331"/>
                </a:lnTo>
                <a:cubicBezTo>
                  <a:pt x="5030" y="3334"/>
                  <a:pt x="5015" y="3336"/>
                  <a:pt x="4997" y="3336"/>
                </a:cubicBezTo>
                <a:cubicBezTo>
                  <a:pt x="4980" y="3336"/>
                  <a:pt x="4966" y="3334"/>
                  <a:pt x="4953" y="3331"/>
                </a:cubicBezTo>
                <a:lnTo>
                  <a:pt x="2123" y="2436"/>
                </a:lnTo>
                <a:cubicBezTo>
                  <a:pt x="2000" y="2534"/>
                  <a:pt x="1896" y="2696"/>
                  <a:pt x="1816" y="2919"/>
                </a:cubicBezTo>
                <a:cubicBezTo>
                  <a:pt x="1735" y="3143"/>
                  <a:pt x="1686" y="3402"/>
                  <a:pt x="1668" y="3694"/>
                </a:cubicBezTo>
                <a:cubicBezTo>
                  <a:pt x="1851" y="3798"/>
                  <a:pt x="1941" y="3957"/>
                  <a:pt x="1941" y="4167"/>
                </a:cubicBezTo>
                <a:cubicBezTo>
                  <a:pt x="1941" y="4367"/>
                  <a:pt x="1857" y="4522"/>
                  <a:pt x="1690" y="4631"/>
                </a:cubicBezTo>
                <a:lnTo>
                  <a:pt x="1941" y="6509"/>
                </a:lnTo>
                <a:cubicBezTo>
                  <a:pt x="1947" y="6549"/>
                  <a:pt x="1935" y="6586"/>
                  <a:pt x="1906" y="6617"/>
                </a:cubicBezTo>
                <a:cubicBezTo>
                  <a:pt x="1879" y="6648"/>
                  <a:pt x="1845" y="6664"/>
                  <a:pt x="1802" y="6664"/>
                </a:cubicBezTo>
                <a:lnTo>
                  <a:pt x="970" y="6664"/>
                </a:lnTo>
                <a:cubicBezTo>
                  <a:pt x="926" y="6664"/>
                  <a:pt x="891" y="6648"/>
                  <a:pt x="866" y="6617"/>
                </a:cubicBezTo>
                <a:cubicBezTo>
                  <a:pt x="837" y="6586"/>
                  <a:pt x="826" y="6549"/>
                  <a:pt x="831" y="6509"/>
                </a:cubicBezTo>
                <a:lnTo>
                  <a:pt x="1085" y="4630"/>
                </a:lnTo>
                <a:cubicBezTo>
                  <a:pt x="916" y="4521"/>
                  <a:pt x="833" y="4364"/>
                  <a:pt x="833" y="4167"/>
                </a:cubicBezTo>
                <a:cubicBezTo>
                  <a:pt x="833" y="3955"/>
                  <a:pt x="927" y="3794"/>
                  <a:pt x="1116" y="3685"/>
                </a:cubicBezTo>
                <a:cubicBezTo>
                  <a:pt x="1147" y="3085"/>
                  <a:pt x="1290" y="2609"/>
                  <a:pt x="1542" y="2253"/>
                </a:cubicBezTo>
                <a:lnTo>
                  <a:pt x="95" y="1803"/>
                </a:lnTo>
                <a:cubicBezTo>
                  <a:pt x="31" y="1779"/>
                  <a:pt x="0" y="1735"/>
                  <a:pt x="0" y="1668"/>
                </a:cubicBezTo>
                <a:cubicBezTo>
                  <a:pt x="0" y="1602"/>
                  <a:pt x="31" y="1557"/>
                  <a:pt x="95" y="1533"/>
                </a:cubicBezTo>
                <a:lnTo>
                  <a:pt x="4956" y="5"/>
                </a:lnTo>
                <a:cubicBezTo>
                  <a:pt x="4967" y="2"/>
                  <a:pt x="4982" y="0"/>
                  <a:pt x="5000" y="0"/>
                </a:cubicBezTo>
                <a:cubicBezTo>
                  <a:pt x="5017" y="0"/>
                  <a:pt x="5031" y="2"/>
                  <a:pt x="5043" y="5"/>
                </a:cubicBezTo>
                <a:lnTo>
                  <a:pt x="9902" y="1533"/>
                </a:lnTo>
                <a:cubicBezTo>
                  <a:pt x="9966" y="1557"/>
                  <a:pt x="9997" y="1602"/>
                  <a:pt x="9997" y="1668"/>
                </a:cubicBezTo>
                <a:close/>
                <a:moveTo>
                  <a:pt x="7697" y="3074"/>
                </a:moveTo>
                <a:lnTo>
                  <a:pt x="7776" y="4446"/>
                </a:lnTo>
                <a:cubicBezTo>
                  <a:pt x="7787" y="4646"/>
                  <a:pt x="7670" y="4830"/>
                  <a:pt x="7420" y="5002"/>
                </a:cubicBezTo>
                <a:cubicBezTo>
                  <a:pt x="7170" y="5172"/>
                  <a:pt x="6831" y="5307"/>
                  <a:pt x="6399" y="5408"/>
                </a:cubicBezTo>
                <a:cubicBezTo>
                  <a:pt x="5968" y="5508"/>
                  <a:pt x="5502" y="5558"/>
                  <a:pt x="4998" y="5558"/>
                </a:cubicBezTo>
                <a:cubicBezTo>
                  <a:pt x="4494" y="5558"/>
                  <a:pt x="4027" y="5508"/>
                  <a:pt x="3597" y="5408"/>
                </a:cubicBezTo>
                <a:cubicBezTo>
                  <a:pt x="3166" y="5308"/>
                  <a:pt x="2827" y="5174"/>
                  <a:pt x="2577" y="5002"/>
                </a:cubicBezTo>
                <a:cubicBezTo>
                  <a:pt x="2327" y="4832"/>
                  <a:pt x="2209" y="4646"/>
                  <a:pt x="2221" y="4446"/>
                </a:cubicBezTo>
                <a:lnTo>
                  <a:pt x="2299" y="3074"/>
                </a:lnTo>
                <a:lnTo>
                  <a:pt x="4791" y="3861"/>
                </a:lnTo>
                <a:cubicBezTo>
                  <a:pt x="4854" y="3882"/>
                  <a:pt x="4924" y="3891"/>
                  <a:pt x="4999" y="3891"/>
                </a:cubicBezTo>
                <a:cubicBezTo>
                  <a:pt x="5075" y="3891"/>
                  <a:pt x="5144" y="3882"/>
                  <a:pt x="5208" y="3861"/>
                </a:cubicBezTo>
                <a:lnTo>
                  <a:pt x="7697" y="30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38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4984940" y="5825244"/>
            <a:ext cx="2554515" cy="47897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5252550" y="5880064"/>
            <a:ext cx="20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数据集属性信息表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31AF05-0814-4F45-8F6A-A58BB000F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214" y="1124114"/>
            <a:ext cx="6347969" cy="416389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数据描述</a:t>
            </a:r>
          </a:p>
        </p:txBody>
      </p:sp>
    </p:spTree>
    <p:extLst>
      <p:ext uri="{BB962C8B-B14F-4D97-AF65-F5344CB8AC3E}">
        <p14:creationId xmlns:p14="http://schemas.microsoft.com/office/powerpoint/2010/main" val="72995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5DC90873-508C-EC40-66FD-3413FF799867}"/>
              </a:ext>
            </a:extLst>
          </p:cNvPr>
          <p:cNvSpPr/>
          <p:nvPr/>
        </p:nvSpPr>
        <p:spPr>
          <a:xfrm>
            <a:off x="2565094" y="2516280"/>
            <a:ext cx="7061812" cy="1314206"/>
          </a:xfrm>
          <a:prstGeom prst="roundRect">
            <a:avLst>
              <a:gd name="adj" fmla="val 50000"/>
            </a:avLst>
          </a:prstGeom>
          <a:noFill/>
          <a:ln>
            <a:solidFill>
              <a:srgbClr val="556679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E3050EA2-1F98-F38D-9A1A-5E3FB1D07DC7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CD24AC10-E80A-93D3-BC61-6D1F3C45A1FB}"/>
              </a:ext>
            </a:extLst>
          </p:cNvPr>
          <p:cNvSpPr/>
          <p:nvPr/>
        </p:nvSpPr>
        <p:spPr>
          <a:xfrm>
            <a:off x="0" y="0"/>
            <a:ext cx="12192000" cy="1091379"/>
          </a:xfrm>
          <a:custGeom>
            <a:avLst/>
            <a:gdLst>
              <a:gd name="connsiteX0" fmla="*/ 0 w 12192000"/>
              <a:gd name="connsiteY0" fmla="*/ 0 h 1091379"/>
              <a:gd name="connsiteX1" fmla="*/ 12192000 w 12192000"/>
              <a:gd name="connsiteY1" fmla="*/ 0 h 1091379"/>
              <a:gd name="connsiteX2" fmla="*/ 12192000 w 12192000"/>
              <a:gd name="connsiteY2" fmla="*/ 477504 h 1091379"/>
              <a:gd name="connsiteX3" fmla="*/ 11932330 w 12192000"/>
              <a:gd name="connsiteY3" fmla="*/ 538201 h 1091379"/>
              <a:gd name="connsiteX4" fmla="*/ 6092419 w 12192000"/>
              <a:gd name="connsiteY4" fmla="*/ 1091379 h 1091379"/>
              <a:gd name="connsiteX5" fmla="*/ 252509 w 12192000"/>
              <a:gd name="connsiteY5" fmla="*/ 538201 h 1091379"/>
              <a:gd name="connsiteX6" fmla="*/ 0 w 12192000"/>
              <a:gd name="connsiteY6" fmla="*/ 479178 h 1091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091379">
                <a:moveTo>
                  <a:pt x="0" y="0"/>
                </a:moveTo>
                <a:lnTo>
                  <a:pt x="12192000" y="0"/>
                </a:lnTo>
                <a:lnTo>
                  <a:pt x="12192000" y="477504"/>
                </a:lnTo>
                <a:lnTo>
                  <a:pt x="11932330" y="538201"/>
                </a:lnTo>
                <a:cubicBezTo>
                  <a:pt x="10389903" y="881900"/>
                  <a:pt x="8340943" y="1091379"/>
                  <a:pt x="6092419" y="1091379"/>
                </a:cubicBezTo>
                <a:cubicBezTo>
                  <a:pt x="3843896" y="1091379"/>
                  <a:pt x="1794936" y="881900"/>
                  <a:pt x="252509" y="538201"/>
                </a:cubicBezTo>
                <a:lnTo>
                  <a:pt x="0" y="479178"/>
                </a:ln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F6981AB-5289-C834-4552-893569830023}"/>
              </a:ext>
            </a:extLst>
          </p:cNvPr>
          <p:cNvSpPr txBox="1"/>
          <p:nvPr/>
        </p:nvSpPr>
        <p:spPr>
          <a:xfrm>
            <a:off x="3812461" y="2384619"/>
            <a:ext cx="4620340" cy="131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556679"/>
                </a:solidFill>
              </a:rPr>
              <a:t>数据探索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8326001F-0149-B855-5105-476AB4A5EAAE}"/>
              </a:ext>
            </a:extLst>
          </p:cNvPr>
          <p:cNvSpPr/>
          <p:nvPr/>
        </p:nvSpPr>
        <p:spPr>
          <a:xfrm>
            <a:off x="5360947" y="579923"/>
            <a:ext cx="1470105" cy="147010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st="38100" dir="5400000" algn="t" rotWithShape="0">
              <a:prstClr val="black">
                <a:alpha val="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63693C7-6196-5413-2E51-B5830C55AC6A}"/>
              </a:ext>
            </a:extLst>
          </p:cNvPr>
          <p:cNvSpPr txBox="1"/>
          <p:nvPr/>
        </p:nvSpPr>
        <p:spPr>
          <a:xfrm>
            <a:off x="5586083" y="815175"/>
            <a:ext cx="1085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556679"/>
                </a:solidFill>
                <a:latin typeface="MiSans Medium" panose="00000600000000000000" pitchFamily="2" charset="-122"/>
                <a:ea typeface="MiSans Medium" panose="00000600000000000000" pitchFamily="2" charset="-122"/>
              </a:rPr>
              <a:t>03</a:t>
            </a:r>
            <a:endParaRPr lang="zh-CN" altLang="en-US" sz="6000" dirty="0">
              <a:solidFill>
                <a:srgbClr val="556679"/>
              </a:solidFill>
              <a:latin typeface="MiSans Medium" panose="00000600000000000000" pitchFamily="2" charset="-122"/>
              <a:ea typeface="MiSans Medium" panose="000006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3581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86CF51C-AFE6-47ED-B0FD-8645D787C54E}"/>
              </a:ext>
            </a:extLst>
          </p:cNvPr>
          <p:cNvSpPr/>
          <p:nvPr/>
        </p:nvSpPr>
        <p:spPr>
          <a:xfrm rot="10800000">
            <a:off x="0" y="5657467"/>
            <a:ext cx="12192000" cy="1200533"/>
          </a:xfrm>
          <a:custGeom>
            <a:avLst/>
            <a:gdLst>
              <a:gd name="connsiteX0" fmla="*/ 6092419 w 12192000"/>
              <a:gd name="connsiteY0" fmla="*/ 1200533 h 1200533"/>
              <a:gd name="connsiteX1" fmla="*/ 252509 w 12192000"/>
              <a:gd name="connsiteY1" fmla="*/ 647355 h 1200533"/>
              <a:gd name="connsiteX2" fmla="*/ 0 w 12192000"/>
              <a:gd name="connsiteY2" fmla="*/ 588332 h 1200533"/>
              <a:gd name="connsiteX3" fmla="*/ 0 w 12192000"/>
              <a:gd name="connsiteY3" fmla="*/ 0 h 1200533"/>
              <a:gd name="connsiteX4" fmla="*/ 12192000 w 12192000"/>
              <a:gd name="connsiteY4" fmla="*/ 0 h 1200533"/>
              <a:gd name="connsiteX5" fmla="*/ 12192000 w 12192000"/>
              <a:gd name="connsiteY5" fmla="*/ 586658 h 1200533"/>
              <a:gd name="connsiteX6" fmla="*/ 11932330 w 12192000"/>
              <a:gd name="connsiteY6" fmla="*/ 647355 h 1200533"/>
              <a:gd name="connsiteX7" fmla="*/ 6092419 w 12192000"/>
              <a:gd name="connsiteY7" fmla="*/ 1200533 h 1200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1200533">
                <a:moveTo>
                  <a:pt x="6092419" y="1200533"/>
                </a:moveTo>
                <a:cubicBezTo>
                  <a:pt x="3843896" y="1200533"/>
                  <a:pt x="1794936" y="991054"/>
                  <a:pt x="252509" y="647355"/>
                </a:cubicBezTo>
                <a:lnTo>
                  <a:pt x="0" y="588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586658"/>
                </a:lnTo>
                <a:lnTo>
                  <a:pt x="11932330" y="647355"/>
                </a:lnTo>
                <a:cubicBezTo>
                  <a:pt x="10389903" y="991054"/>
                  <a:pt x="8340943" y="1200533"/>
                  <a:pt x="6092419" y="1200533"/>
                </a:cubicBezTo>
                <a:close/>
              </a:path>
            </a:pathLst>
          </a:custGeom>
          <a:solidFill>
            <a:srgbClr val="5566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C6887489-17F9-44EE-B09D-6C43CE589A10}"/>
              </a:ext>
            </a:extLst>
          </p:cNvPr>
          <p:cNvSpPr/>
          <p:nvPr/>
        </p:nvSpPr>
        <p:spPr>
          <a:xfrm>
            <a:off x="4584995" y="5967190"/>
            <a:ext cx="2999712" cy="424151"/>
          </a:xfrm>
          <a:prstGeom prst="roundRect">
            <a:avLst>
              <a:gd name="adj" fmla="val 50000"/>
            </a:avLst>
          </a:prstGeom>
          <a:solidFill>
            <a:srgbClr val="556679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776E0F3-0B7A-42D1-B21B-47CC1EEE6CD9}"/>
              </a:ext>
            </a:extLst>
          </p:cNvPr>
          <p:cNvSpPr txBox="1"/>
          <p:nvPr/>
        </p:nvSpPr>
        <p:spPr>
          <a:xfrm>
            <a:off x="4852605" y="5967190"/>
            <a:ext cx="25545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b="1" dirty="0">
                <a:solidFill>
                  <a:schemeClr val="bg1"/>
                </a:solidFill>
              </a:rPr>
              <a:t>数据缺失值计数条形图</a:t>
            </a:r>
            <a:endParaRPr lang="zh-CN" altLang="en-US" b="1" dirty="0">
              <a:solidFill>
                <a:schemeClr val="bg1"/>
              </a:solidFill>
              <a:latin typeface="HarmonyOS Sans SC Light" panose="00000400000000000000" pitchFamily="2" charset="-122"/>
              <a:ea typeface="阿里巴巴普惠体 2.0 55 Regular" panose="00020600040101010101" pitchFamily="18" charset="-122"/>
              <a:cs typeface="阿里巴巴普惠体 2.0 55 Regular" panose="00020600040101010101" pitchFamily="18" charset="-122"/>
              <a:sym typeface="HarmonyOS Sans SC Light" panose="000004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2098D7-EDD7-4C90-8A9B-C35729A193D6}"/>
              </a:ext>
            </a:extLst>
          </p:cNvPr>
          <p:cNvSpPr txBox="1"/>
          <p:nvPr/>
        </p:nvSpPr>
        <p:spPr>
          <a:xfrm>
            <a:off x="895510" y="76452"/>
            <a:ext cx="4620340" cy="678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556679"/>
                </a:solidFill>
              </a:rPr>
              <a:t>数据质量分析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BB7C7AD-B375-40DA-98ED-DF028F189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956" y="860420"/>
            <a:ext cx="9309253" cy="469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2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季度工作总结计划PPT模板"/>
</p:tagLst>
</file>

<file path=ppt/theme/theme1.xml><?xml version="1.0" encoding="utf-8"?>
<a:theme xmlns:a="http://schemas.openxmlformats.org/drawingml/2006/main" name="51PPT模板网">
  <a:themeElements>
    <a:clrScheme name="520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375439"/>
      </a:accent1>
      <a:accent2>
        <a:srgbClr val="375439"/>
      </a:accent2>
      <a:accent3>
        <a:srgbClr val="375439"/>
      </a:accent3>
      <a:accent4>
        <a:srgbClr val="375439"/>
      </a:accent4>
      <a:accent5>
        <a:srgbClr val="375439"/>
      </a:accent5>
      <a:accent6>
        <a:srgbClr val="375439"/>
      </a:accent6>
      <a:hlink>
        <a:srgbClr val="325F0B"/>
      </a:hlink>
      <a:folHlink>
        <a:srgbClr val="79D02A"/>
      </a:folHlink>
    </a:clrScheme>
    <a:fontScheme name="w2m01t3m">
      <a:majorFont>
        <a:latin typeface="HarmonyOS Sans SC Light"/>
        <a:ea typeface="阿里巴巴普惠体 2.0 55 Regular"/>
        <a:cs typeface=""/>
      </a:majorFont>
      <a:minorFont>
        <a:latin typeface="HarmonyOS Sans SC Light"/>
        <a:ea typeface="阿里巴巴普惠体 2.0 55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5667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668</Words>
  <Application>Microsoft Office PowerPoint</Application>
  <PresentationFormat>宽屏</PresentationFormat>
  <Paragraphs>118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HarmonyOS Sans SC Light</vt:lpstr>
      <vt:lpstr>MiSans Medium</vt:lpstr>
      <vt:lpstr>阿里巴巴普惠体 2.0 55 Regular</vt:lpstr>
      <vt:lpstr>方正姚体</vt:lpstr>
      <vt:lpstr>思源宋体 CN Heavy</vt:lpstr>
      <vt:lpstr>宋体</vt:lpstr>
      <vt:lpstr>Arial</vt:lpstr>
      <vt:lpstr>Calibri</vt:lpstr>
      <vt:lpstr>51PPT模板网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51PPT模板网</Manager>
  <Company>www.51pptmoban.com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庄严简约学术风毕业论文答辩ppt模板</dc:title>
  <dc:creator>51PPT模板网</dc:creator>
  <cp:keywords>www.51pptmoban.com（原创作品）</cp:keywords>
  <dc:description>51PPT模板网，幻灯片演示模板及素材免费下载！_x000d_
51PPT模板网 唯一访问网址：www.51pptmoban.com</dc:description>
  <cp:lastModifiedBy>Administrator</cp:lastModifiedBy>
  <cp:revision>157</cp:revision>
  <dcterms:created xsi:type="dcterms:W3CDTF">2016-08-11T13:28:00Z</dcterms:created>
  <dcterms:modified xsi:type="dcterms:W3CDTF">2023-06-14T09:48:52Z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